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2" r:id="rId3"/>
    <p:sldId id="257" r:id="rId4"/>
    <p:sldId id="258" r:id="rId5"/>
    <p:sldId id="264" r:id="rId6"/>
    <p:sldId id="274" r:id="rId7"/>
    <p:sldId id="259" r:id="rId8"/>
    <p:sldId id="284" r:id="rId9"/>
    <p:sldId id="283" r:id="rId10"/>
    <p:sldId id="286" r:id="rId11"/>
    <p:sldId id="277" r:id="rId12"/>
    <p:sldId id="285" r:id="rId13"/>
    <p:sldId id="280" r:id="rId14"/>
    <p:sldId id="279" r:id="rId15"/>
    <p:sldId id="281" r:id="rId16"/>
    <p:sldId id="275" r:id="rId17"/>
    <p:sldId id="262" r:id="rId18"/>
    <p:sldId id="265" r:id="rId19"/>
    <p:sldId id="266" r:id="rId20"/>
    <p:sldId id="260" r:id="rId21"/>
    <p:sldId id="267" r:id="rId22"/>
    <p:sldId id="268" r:id="rId23"/>
    <p:sldId id="269" r:id="rId24"/>
    <p:sldId id="288"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FFFFFF"/>
    <a:srgbClr val="0E0E0C"/>
    <a:srgbClr val="B73B09"/>
    <a:srgbClr val="E3490B"/>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0" autoAdjust="0"/>
    <p:restoredTop sz="94638" autoAdjust="0"/>
  </p:normalViewPr>
  <p:slideViewPr>
    <p:cSldViewPr>
      <p:cViewPr>
        <p:scale>
          <a:sx n="100" d="100"/>
          <a:sy n="100" d="100"/>
        </p:scale>
        <p:origin x="-888" y="-26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FEBF4-0943-44DE-9C1C-9D1B84CCF006}" type="datetimeFigureOut">
              <a:rPr lang="en-US" smtClean="0"/>
              <a:pPr/>
              <a:t>7/25/2014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FCD3C-EC41-4FFE-8D92-33186A7780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5FCD3C-EC41-4FFE-8D92-33186A77805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5FCD3C-EC41-4FFE-8D92-33186A778052}"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686050"/>
            <a:ext cx="9144000" cy="585788"/>
          </a:xfrm>
        </p:spPr>
        <p:txBody>
          <a:bodyPr/>
          <a:lstStyle>
            <a:lvl1pPr algn="ctr">
              <a:defRPr sz="4400" b="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3409950"/>
            <a:ext cx="9144000" cy="590550"/>
          </a:xfrm>
        </p:spPr>
        <p:txBody>
          <a:bodyPr/>
          <a:lstStyle>
            <a:lvl1pPr marL="0" indent="0" algn="ctr">
              <a:buFontTx/>
              <a:buNone/>
              <a:defRPr/>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4960144"/>
            <a:ext cx="2133600" cy="126206"/>
          </a:xfrm>
        </p:spPr>
        <p:txBody>
          <a:bodyPr/>
          <a:lstStyle>
            <a:lvl1pPr>
              <a:defRPr>
                <a:latin typeface="+mn-lt"/>
              </a:defRPr>
            </a:lvl1pPr>
          </a:lstStyle>
          <a:p>
            <a:fld id="{A37A2ACC-FF24-42BA-88FE-17068DA9A75E}" type="datetimeFigureOut">
              <a:rPr lang="en-US" smtClean="0"/>
              <a:pPr/>
              <a:t>7/25/2014</a:t>
            </a:fld>
            <a:endParaRPr lang="en-US"/>
          </a:p>
        </p:txBody>
      </p:sp>
      <p:sp>
        <p:nvSpPr>
          <p:cNvPr id="11269" name="Rectangle 5"/>
          <p:cNvSpPr>
            <a:spLocks noGrp="1" noChangeArrowheads="1"/>
          </p:cNvSpPr>
          <p:nvPr>
            <p:ph type="ftr" sz="quarter" idx="3"/>
          </p:nvPr>
        </p:nvSpPr>
        <p:spPr/>
        <p:txBody>
          <a:bodyPr/>
          <a:lstStyle>
            <a:lvl1pPr>
              <a:defRPr>
                <a:latin typeface="+mn-lt"/>
              </a:defRPr>
            </a:lvl1pPr>
          </a:lstStyle>
          <a:p>
            <a:endParaRPr lang="en-US"/>
          </a:p>
        </p:txBody>
      </p:sp>
      <p:sp>
        <p:nvSpPr>
          <p:cNvPr id="11270" name="Rectangle 6"/>
          <p:cNvSpPr>
            <a:spLocks noGrp="1" noChangeArrowheads="1"/>
          </p:cNvSpPr>
          <p:nvPr>
            <p:ph type="sldNum" sz="quarter" idx="4"/>
          </p:nvPr>
        </p:nvSpPr>
        <p:spPr>
          <a:xfrm>
            <a:off x="7010400" y="4960144"/>
            <a:ext cx="2133600" cy="126206"/>
          </a:xfrm>
        </p:spPr>
        <p:txBody>
          <a:bodyPr/>
          <a:lstStyle>
            <a:lvl1pPr>
              <a:defRPr>
                <a:latin typeface="+mn-lt"/>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0"/>
            <a:ext cx="1962150" cy="491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5734050" cy="491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514350"/>
            <a:ext cx="38481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514350"/>
            <a:ext cx="38481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7A2ACC-FF24-42BA-88FE-17068DA9A75E}" type="datetimeFigureOut">
              <a:rPr lang="en-US" smtClean="0"/>
              <a:pPr/>
              <a:t>7/25/2014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B0F79C-E9CD-454C-8569-010B6D57DCE8}"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0"/>
            <a:ext cx="7848600" cy="514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514350"/>
            <a:ext cx="7848600" cy="4400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4938712"/>
            <a:ext cx="2133600" cy="147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Tahoma" charset="0"/>
              </a:defRPr>
            </a:lvl1pPr>
          </a:lstStyle>
          <a:p>
            <a:fld id="{A37A2ACC-FF24-42BA-88FE-17068DA9A75E}" type="datetimeFigureOut">
              <a:rPr lang="en-US" smtClean="0"/>
              <a:pPr/>
              <a:t>7/25/2014</a:t>
            </a:fld>
            <a:endParaRPr lang="en-US"/>
          </a:p>
        </p:txBody>
      </p:sp>
      <p:sp>
        <p:nvSpPr>
          <p:cNvPr id="1029" name="Rectangle 5"/>
          <p:cNvSpPr>
            <a:spLocks noGrp="1" noChangeArrowheads="1"/>
          </p:cNvSpPr>
          <p:nvPr>
            <p:ph type="ftr" sz="quarter" idx="3"/>
          </p:nvPr>
        </p:nvSpPr>
        <p:spPr bwMode="auto">
          <a:xfrm>
            <a:off x="3124200" y="4960144"/>
            <a:ext cx="2895600" cy="1262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Tahoma" charset="0"/>
              </a:defRPr>
            </a:lvl1pPr>
          </a:lstStyle>
          <a:p>
            <a:endParaRPr lang="en-US"/>
          </a:p>
        </p:txBody>
      </p:sp>
      <p:sp>
        <p:nvSpPr>
          <p:cNvPr id="1030" name="Rectangle 6"/>
          <p:cNvSpPr>
            <a:spLocks noGrp="1" noChangeArrowheads="1"/>
          </p:cNvSpPr>
          <p:nvPr>
            <p:ph type="sldNum" sz="quarter" idx="4"/>
          </p:nvPr>
        </p:nvSpPr>
        <p:spPr bwMode="auto">
          <a:xfrm>
            <a:off x="7010400" y="4960144"/>
            <a:ext cx="2133600" cy="102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Tahoma" charset="0"/>
              </a:defRPr>
            </a:lvl1pPr>
          </a:lstStyle>
          <a:p>
            <a:fld id="{21B0F79C-E9CD-454C-8569-010B6D57DCE8}"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Black" pitchFamily="34" charset="0"/>
        </a:defRPr>
      </a:lvl2pPr>
      <a:lvl3pPr algn="l" rtl="0" eaLnBrk="1" fontAlgn="base" hangingPunct="1">
        <a:spcBef>
          <a:spcPct val="0"/>
        </a:spcBef>
        <a:spcAft>
          <a:spcPct val="0"/>
        </a:spcAft>
        <a:defRPr sz="3600" b="1">
          <a:solidFill>
            <a:schemeClr val="tx2"/>
          </a:solidFill>
          <a:latin typeface="Arial Black" pitchFamily="34" charset="0"/>
        </a:defRPr>
      </a:lvl3pPr>
      <a:lvl4pPr algn="l" rtl="0" eaLnBrk="1" fontAlgn="base" hangingPunct="1">
        <a:spcBef>
          <a:spcPct val="0"/>
        </a:spcBef>
        <a:spcAft>
          <a:spcPct val="0"/>
        </a:spcAft>
        <a:defRPr sz="3600" b="1">
          <a:solidFill>
            <a:schemeClr val="tx2"/>
          </a:solidFill>
          <a:latin typeface="Arial Black" pitchFamily="34" charset="0"/>
        </a:defRPr>
      </a:lvl4pPr>
      <a:lvl5pPr algn="l" rtl="0" eaLnBrk="1" fontAlgn="base" hangingPunct="1">
        <a:spcBef>
          <a:spcPct val="0"/>
        </a:spcBef>
        <a:spcAft>
          <a:spcPct val="0"/>
        </a:spcAft>
        <a:defRPr sz="3600" b="1">
          <a:solidFill>
            <a:schemeClr val="tx2"/>
          </a:solidFill>
          <a:latin typeface="Arial Black" pitchFamily="34" charset="0"/>
        </a:defRPr>
      </a:lvl5pPr>
      <a:lvl6pPr marL="457200" algn="l" rtl="0" eaLnBrk="1" fontAlgn="base" hangingPunct="1">
        <a:spcBef>
          <a:spcPct val="0"/>
        </a:spcBef>
        <a:spcAft>
          <a:spcPct val="0"/>
        </a:spcAft>
        <a:defRPr sz="3600" b="1">
          <a:solidFill>
            <a:schemeClr val="tx2"/>
          </a:solidFill>
          <a:latin typeface="Arial Black" pitchFamily="34" charset="0"/>
        </a:defRPr>
      </a:lvl6pPr>
      <a:lvl7pPr marL="914400" algn="l" rtl="0" eaLnBrk="1" fontAlgn="base" hangingPunct="1">
        <a:spcBef>
          <a:spcPct val="0"/>
        </a:spcBef>
        <a:spcAft>
          <a:spcPct val="0"/>
        </a:spcAft>
        <a:defRPr sz="3600" b="1">
          <a:solidFill>
            <a:schemeClr val="tx2"/>
          </a:solidFill>
          <a:latin typeface="Arial Black" pitchFamily="34" charset="0"/>
        </a:defRPr>
      </a:lvl7pPr>
      <a:lvl8pPr marL="1371600" algn="l" rtl="0" eaLnBrk="1" fontAlgn="base" hangingPunct="1">
        <a:spcBef>
          <a:spcPct val="0"/>
        </a:spcBef>
        <a:spcAft>
          <a:spcPct val="0"/>
        </a:spcAft>
        <a:defRPr sz="3600" b="1">
          <a:solidFill>
            <a:schemeClr val="tx2"/>
          </a:solidFill>
          <a:latin typeface="Arial Black" pitchFamily="34" charset="0"/>
        </a:defRPr>
      </a:lvl8pPr>
      <a:lvl9pPr marL="1828800" algn="l" rtl="0" eaLnBrk="1" fontAlgn="base" hangingPunct="1">
        <a:spcBef>
          <a:spcPct val="0"/>
        </a:spcBef>
        <a:spcAft>
          <a:spcPct val="0"/>
        </a:spcAft>
        <a:defRPr sz="3600" b="1">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slide" Target="slide16.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4.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2.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7.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21.jpe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6.jpeg"/><Relationship Id="rId7" Type="http://schemas.openxmlformats.org/officeDocument/2006/relationships/slide" Target="slide10.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85788"/>
          </a:xfrm>
        </p:spPr>
        <p:style>
          <a:lnRef idx="0">
            <a:schemeClr val="accent6"/>
          </a:lnRef>
          <a:fillRef idx="3">
            <a:schemeClr val="accent6"/>
          </a:fillRef>
          <a:effectRef idx="3">
            <a:schemeClr val="accent6"/>
          </a:effectRef>
          <a:fontRef idx="minor">
            <a:schemeClr val="lt1"/>
          </a:fontRef>
        </p:style>
        <p:txBody>
          <a:bodyPr/>
          <a:lstStyle/>
          <a:p>
            <a:r>
              <a:rPr lang="en-US" sz="3600" dirty="0" smtClean="0">
                <a:solidFill>
                  <a:srgbClr val="B73B09"/>
                </a:solidFill>
                <a:effectLst>
                  <a:outerShdw blurRad="38100" dist="38100" dir="2700000" algn="tl">
                    <a:srgbClr val="000000">
                      <a:alpha val="43137"/>
                    </a:srgbClr>
                  </a:outerShdw>
                </a:effectLst>
                <a:latin typeface="Arial Black" pitchFamily="34" charset="0"/>
              </a:rPr>
              <a:t>West Virginia Fossils</a:t>
            </a:r>
            <a:endParaRPr lang="en-US" sz="3600" dirty="0">
              <a:solidFill>
                <a:srgbClr val="B73B09"/>
              </a:solidFill>
              <a:effectLst>
                <a:outerShdw blurRad="38100" dist="38100" dir="2700000" algn="tl">
                  <a:srgbClr val="000000">
                    <a:alpha val="43137"/>
                  </a:srgbClr>
                </a:outerShdw>
              </a:effectLst>
              <a:latin typeface="Arial Black" pitchFamily="34" charset="0"/>
            </a:endParaRPr>
          </a:p>
        </p:txBody>
      </p:sp>
      <p:sp>
        <p:nvSpPr>
          <p:cNvPr id="4" name="Action Button: Custom 3">
            <a:hlinkClick r:id="rId3" action="ppaction://hlinksldjump" highlightClick="1"/>
          </p:cNvPr>
          <p:cNvSpPr/>
          <p:nvPr/>
        </p:nvSpPr>
        <p:spPr bwMode="auto">
          <a:xfrm>
            <a:off x="81534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Enter</a:t>
            </a:r>
          </a:p>
        </p:txBody>
      </p:sp>
      <p:sp>
        <p:nvSpPr>
          <p:cNvPr id="5" name="Content Placeholder 2"/>
          <p:cNvSpPr txBox="1">
            <a:spLocks/>
          </p:cNvSpPr>
          <p:nvPr/>
        </p:nvSpPr>
        <p:spPr bwMode="auto">
          <a:xfrm>
            <a:off x="4419600" y="819150"/>
            <a:ext cx="44196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kern="0" dirty="0" smtClean="0">
                <a:solidFill>
                  <a:schemeClr val="tx2">
                    <a:lumMod val="50000"/>
                  </a:schemeClr>
                </a:solidFill>
                <a:latin typeface="Calibri" pitchFamily="34" charset="0"/>
              </a:rPr>
              <a:t>Most often young people hear the word “fossil” and imagine dinosaurs. </a:t>
            </a:r>
            <a:r>
              <a:rPr kumimoji="0" lang="en-US" sz="1200" b="0" i="0" u="none" strike="noStrike" kern="0" cap="none" spc="0" normalizeH="0" baseline="0" noProof="0" dirty="0" smtClean="0">
                <a:ln>
                  <a:noFill/>
                </a:ln>
                <a:solidFill>
                  <a:schemeClr val="tx2">
                    <a:lumMod val="50000"/>
                  </a:schemeClr>
                </a:solidFill>
                <a:uLnTx/>
                <a:uFillTx/>
                <a:latin typeface="Calibri" pitchFamily="34" charset="0"/>
              </a:rPr>
              <a:t> However,</a:t>
            </a:r>
            <a:r>
              <a:rPr kumimoji="0" lang="en-US" sz="1200" b="0" i="0" u="none" strike="noStrike" kern="0" cap="none" spc="0" normalizeH="0" noProof="0" dirty="0" smtClean="0">
                <a:ln>
                  <a:noFill/>
                </a:ln>
                <a:solidFill>
                  <a:schemeClr val="tx2">
                    <a:lumMod val="50000"/>
                  </a:schemeClr>
                </a:solidFill>
                <a:uLnTx/>
                <a:uFillTx/>
                <a:latin typeface="Calibri" pitchFamily="34" charset="0"/>
              </a:rPr>
              <a:t> </a:t>
            </a:r>
            <a:r>
              <a:rPr kumimoji="0" lang="en-US" sz="1200" b="0" i="0" u="none" strike="noStrike" kern="0" cap="none" spc="0" normalizeH="0" baseline="0" noProof="0" dirty="0" smtClean="0">
                <a:ln>
                  <a:noFill/>
                </a:ln>
                <a:solidFill>
                  <a:schemeClr val="tx2">
                    <a:lumMod val="50000"/>
                  </a:schemeClr>
                </a:solidFill>
                <a:uLnTx/>
                <a:uFillTx/>
                <a:latin typeface="Calibri" pitchFamily="34" charset="0"/>
              </a:rPr>
              <a:t>no</a:t>
            </a:r>
            <a:r>
              <a:rPr kumimoji="0" lang="en-US" sz="1200" b="0" i="0" u="none" strike="noStrike" kern="0" cap="none" spc="0" normalizeH="0" noProof="0" dirty="0" smtClean="0">
                <a:ln>
                  <a:noFill/>
                </a:ln>
                <a:solidFill>
                  <a:schemeClr val="tx2">
                    <a:lumMod val="50000"/>
                  </a:schemeClr>
                </a:solidFill>
                <a:uLnTx/>
                <a:uFillTx/>
                <a:latin typeface="Calibri" pitchFamily="34" charset="0"/>
              </a:rPr>
              <a:t> dinosaur fossils have been found in West Virginia’s sedimentary rocks.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dirty="0" smtClean="0">
                <a:ln>
                  <a:noFill/>
                </a:ln>
                <a:solidFill>
                  <a:srgbClr val="FFC000"/>
                </a:solidFill>
                <a:uLnTx/>
                <a:uFillTx/>
                <a:latin typeface="Calibri"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smtClean="0">
              <a:ln>
                <a:noFill/>
              </a:ln>
              <a:solidFill>
                <a:schemeClr val="tx2">
                  <a:lumMod val="50000"/>
                </a:schemeClr>
              </a:solidFill>
              <a:uLnTx/>
              <a:uFillTx/>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dirty="0" smtClean="0">
                <a:ln>
                  <a:noFill/>
                </a:ln>
                <a:solidFill>
                  <a:schemeClr val="tx2">
                    <a:lumMod val="50000"/>
                  </a:schemeClr>
                </a:solidFill>
                <a:uLnTx/>
                <a:uFillTx/>
                <a:latin typeface="Calibri" pitchFamily="34" charset="0"/>
              </a:rPr>
              <a:t>West </a:t>
            </a:r>
            <a:r>
              <a:rPr kumimoji="0" lang="en-US" sz="1200" b="0" i="0" u="none" strike="noStrike" kern="0" cap="none" spc="0" normalizeH="0" baseline="0" noProof="0" dirty="0" err="1" smtClean="0">
                <a:ln>
                  <a:noFill/>
                </a:ln>
                <a:solidFill>
                  <a:schemeClr val="tx2">
                    <a:lumMod val="50000"/>
                  </a:schemeClr>
                </a:solidFill>
                <a:uLnTx/>
                <a:uFillTx/>
                <a:latin typeface="Calibri" pitchFamily="34" charset="0"/>
              </a:rPr>
              <a:t>Virgina’s</a:t>
            </a:r>
            <a:r>
              <a:rPr kumimoji="0" lang="en-US" sz="1200" b="0" i="0" u="none" strike="noStrike" kern="0" cap="none" spc="0" normalizeH="0" baseline="0" noProof="0" dirty="0" smtClean="0">
                <a:ln>
                  <a:noFill/>
                </a:ln>
                <a:solidFill>
                  <a:schemeClr val="tx2">
                    <a:lumMod val="50000"/>
                  </a:schemeClr>
                </a:solidFill>
                <a:uLnTx/>
                <a:uFillTx/>
                <a:latin typeface="Calibri" pitchFamily="34" charset="0"/>
              </a:rPr>
              <a:t> sedimentary rocks have yielded an impressive</a:t>
            </a:r>
            <a:r>
              <a:rPr kumimoji="0" lang="en-US" sz="1200" b="0" i="0" u="none" strike="noStrike" kern="0" cap="none" spc="0" normalizeH="0" noProof="0" dirty="0" smtClean="0">
                <a:ln>
                  <a:noFill/>
                </a:ln>
                <a:solidFill>
                  <a:schemeClr val="tx2">
                    <a:lumMod val="50000"/>
                  </a:schemeClr>
                </a:solidFill>
                <a:uLnTx/>
                <a:uFillTx/>
                <a:latin typeface="Calibri" pitchFamily="34" charset="0"/>
              </a:rPr>
              <a:t> diversity of animal and plant fossils. </a:t>
            </a:r>
            <a:r>
              <a:rPr kumimoji="0" lang="en-US" sz="1200" b="0" i="0" u="none" strike="noStrike" kern="0" cap="none" spc="0" normalizeH="0" noProof="0" dirty="0" smtClean="0">
                <a:ln>
                  <a:noFill/>
                </a:ln>
                <a:solidFill>
                  <a:schemeClr val="tx2">
                    <a:lumMod val="50000"/>
                  </a:schemeClr>
                </a:solidFill>
                <a:uLnTx/>
                <a:uFillTx/>
                <a:latin typeface="Calibri" pitchFamily="34" charset="0"/>
              </a:rPr>
              <a:t>One </a:t>
            </a:r>
            <a:r>
              <a:rPr kumimoji="0" lang="en-US" sz="1200" b="0" i="0" u="none" strike="noStrike" kern="0" cap="none" spc="0" normalizeH="0" noProof="0" dirty="0" smtClean="0">
                <a:ln>
                  <a:noFill/>
                </a:ln>
                <a:solidFill>
                  <a:schemeClr val="tx2">
                    <a:lumMod val="50000"/>
                  </a:schemeClr>
                </a:solidFill>
                <a:uLnTx/>
                <a:uFillTx/>
                <a:latin typeface="Calibri" pitchFamily="34" charset="0"/>
              </a:rPr>
              <a:t>of the more rare finds are bones that prove the </a:t>
            </a:r>
            <a:r>
              <a:rPr kumimoji="0" lang="en-US" sz="1200" b="0" i="0" u="none" strike="noStrike" kern="0" cap="none" spc="0" normalizeH="0" noProof="0" dirty="0" smtClean="0">
                <a:ln>
                  <a:noFill/>
                </a:ln>
                <a:solidFill>
                  <a:schemeClr val="tx2">
                    <a:lumMod val="50000"/>
                  </a:schemeClr>
                </a:solidFill>
                <a:uLnTx/>
                <a:uFillTx/>
                <a:latin typeface="Calibri" pitchFamily="34" charset="0"/>
              </a:rPr>
              <a:t> marine creature pictured </a:t>
            </a:r>
            <a:r>
              <a:rPr kumimoji="0" lang="en-US" sz="1200" b="0" i="0" u="none" strike="noStrike" kern="0" cap="none" spc="0" normalizeH="0" noProof="0" dirty="0" smtClean="0">
                <a:ln>
                  <a:noFill/>
                </a:ln>
                <a:solidFill>
                  <a:schemeClr val="tx2">
                    <a:lumMod val="50000"/>
                  </a:schemeClr>
                </a:solidFill>
                <a:uLnTx/>
                <a:uFillTx/>
                <a:latin typeface="Calibri" pitchFamily="34" charset="0"/>
              </a:rPr>
              <a:t>to the left lived in </a:t>
            </a:r>
            <a:r>
              <a:rPr kumimoji="0" lang="en-US" sz="1200" b="0" i="0" u="none" strike="noStrike" kern="0" cap="none" spc="0" normalizeH="0" noProof="0" dirty="0" smtClean="0">
                <a:ln>
                  <a:noFill/>
                </a:ln>
                <a:solidFill>
                  <a:schemeClr val="tx2">
                    <a:lumMod val="50000"/>
                  </a:schemeClr>
                </a:solidFill>
                <a:uLnTx/>
                <a:uFillTx/>
                <a:latin typeface="Calibri" pitchFamily="34" charset="0"/>
              </a:rPr>
              <a:t>a sea that covered the Elkins </a:t>
            </a:r>
            <a:r>
              <a:rPr kumimoji="0" lang="en-US" sz="1200" b="0" i="0" u="none" strike="noStrike" kern="0" cap="none" spc="0" normalizeH="0" noProof="0" dirty="0" smtClean="0">
                <a:ln>
                  <a:noFill/>
                </a:ln>
                <a:solidFill>
                  <a:schemeClr val="tx2">
                    <a:lumMod val="50000"/>
                  </a:schemeClr>
                </a:solidFill>
                <a:uLnTx/>
                <a:uFillTx/>
                <a:latin typeface="Calibri" pitchFamily="34" charset="0"/>
              </a:rPr>
              <a:t>area about 400 million years ago.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noProof="0" dirty="0" smtClean="0">
              <a:ln>
                <a:noFill/>
              </a:ln>
              <a:solidFill>
                <a:schemeClr val="tx2">
                  <a:lumMod val="50000"/>
                </a:schemeClr>
              </a:solidFill>
              <a:uLnTx/>
              <a:uFillTx/>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1200" kern="0" dirty="0" smtClean="0">
              <a:solidFill>
                <a:schemeClr val="tx2">
                  <a:lumMod val="50000"/>
                </a:schemeClr>
              </a:solidFill>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noProof="0" dirty="0" smtClean="0">
                <a:ln>
                  <a:noFill/>
                </a:ln>
                <a:solidFill>
                  <a:schemeClr val="tx2">
                    <a:lumMod val="50000"/>
                  </a:schemeClr>
                </a:solidFill>
                <a:uLnTx/>
                <a:uFillTx/>
                <a:latin typeface="Calibri" pitchFamily="34" charset="0"/>
              </a:rPr>
              <a:t>These kind of fossil discoveries are rare. Fortunately, West Virginia’s sedimentary rocks do contain an abundant amount of smaller </a:t>
            </a:r>
            <a:r>
              <a:rPr lang="en-US" sz="1200" kern="0" dirty="0" smtClean="0">
                <a:solidFill>
                  <a:schemeClr val="tx2">
                    <a:lumMod val="50000"/>
                  </a:schemeClr>
                </a:solidFill>
                <a:latin typeface="Calibri" pitchFamily="34" charset="0"/>
              </a:rPr>
              <a:t>animal and plant fossils. In this presentation we are going to try </a:t>
            </a:r>
            <a:r>
              <a:rPr lang="en-US" sz="1200" kern="0" dirty="0" err="1" smtClean="0">
                <a:solidFill>
                  <a:schemeClr val="tx2">
                    <a:lumMod val="50000"/>
                  </a:schemeClr>
                </a:solidFill>
                <a:latin typeface="Calibri" pitchFamily="34" charset="0"/>
              </a:rPr>
              <a:t>ot</a:t>
            </a:r>
            <a:r>
              <a:rPr lang="en-US" sz="1200" kern="0" dirty="0" smtClean="0">
                <a:solidFill>
                  <a:schemeClr val="tx2">
                    <a:lumMod val="50000"/>
                  </a:schemeClr>
                </a:solidFill>
                <a:latin typeface="Calibri" pitchFamily="34" charset="0"/>
              </a:rPr>
              <a:t> help you focus on the observation process of a few commonly found fossils rather than just the name of the fossil. </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kern="0" dirty="0" smtClean="0">
                <a:solidFill>
                  <a:schemeClr val="tx2">
                    <a:lumMod val="50000"/>
                  </a:schemeClr>
                </a:solidFill>
                <a:latin typeface="Calibri"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kern="0" dirty="0" smtClean="0">
                <a:solidFill>
                  <a:schemeClr val="tx2">
                    <a:lumMod val="50000"/>
                  </a:schemeClr>
                </a:solidFill>
                <a:latin typeface="Calibri" pitchFamily="34" charset="0"/>
              </a:rPr>
              <a:t>Keep your eyes on the rocks and you will probably </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kern="0" dirty="0" smtClean="0">
                <a:solidFill>
                  <a:schemeClr val="tx2">
                    <a:lumMod val="50000"/>
                  </a:schemeClr>
                </a:solidFill>
                <a:latin typeface="Calibri" pitchFamily="34" charset="0"/>
              </a:rPr>
              <a:t>find some yourself!</a:t>
            </a:r>
            <a:endParaRPr kumimoji="0" lang="en-US" sz="1200" b="0" i="0" u="none" strike="noStrike" kern="0" cap="none" spc="0" normalizeH="0" baseline="0" noProof="0" dirty="0" smtClean="0">
              <a:ln>
                <a:noFill/>
              </a:ln>
              <a:solidFill>
                <a:schemeClr val="tx2">
                  <a:lumMod val="50000"/>
                </a:schemeClr>
              </a:solidFill>
              <a:uLnTx/>
              <a:uFillTx/>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smtClean="0">
              <a:ln>
                <a:noFill/>
              </a:ln>
              <a:solidFill>
                <a:schemeClr val="tx2">
                  <a:lumMod val="50000"/>
                </a:schemeClr>
              </a:solidFill>
              <a:uLnTx/>
              <a:uFillTx/>
              <a:latin typeface="Calibri" pitchFamily="34" charset="0"/>
            </a:endParaRPr>
          </a:p>
        </p:txBody>
      </p:sp>
      <p:pic>
        <p:nvPicPr>
          <p:cNvPr id="6" name="Picture 5" descr="DSC00207.JPG"/>
          <p:cNvPicPr>
            <a:picLocks noChangeAspect="1"/>
          </p:cNvPicPr>
          <p:nvPr/>
        </p:nvPicPr>
        <p:blipFill>
          <a:blip r:embed="rId4" cstate="print"/>
          <a:srcRect l="2969" r="5781" b="7917"/>
          <a:stretch>
            <a:fillRect/>
          </a:stretch>
        </p:blipFill>
        <p:spPr>
          <a:xfrm>
            <a:off x="228600" y="1733550"/>
            <a:ext cx="3893648" cy="2946948"/>
          </a:xfrm>
          <a:prstGeom prst="rect">
            <a:avLst/>
          </a:prstGeom>
        </p:spPr>
      </p:pic>
      <p:sp>
        <p:nvSpPr>
          <p:cNvPr id="9" name="TextBox 8"/>
          <p:cNvSpPr txBox="1"/>
          <p:nvPr/>
        </p:nvSpPr>
        <p:spPr>
          <a:xfrm>
            <a:off x="422048" y="971550"/>
            <a:ext cx="3429144" cy="560153"/>
          </a:xfrm>
          <a:prstGeom prst="rect">
            <a:avLst/>
          </a:prstGeom>
          <a:noFill/>
        </p:spPr>
        <p:txBody>
          <a:bodyPr wrap="none" rtlCol="0">
            <a:spAutoFit/>
          </a:bodyPr>
          <a:lstStyle/>
          <a:p>
            <a:pPr lvl="0" algn="ctr" fontAlgn="base">
              <a:spcBef>
                <a:spcPct val="20000"/>
              </a:spcBef>
              <a:spcAft>
                <a:spcPct val="0"/>
              </a:spcAft>
              <a:defRPr/>
            </a:pPr>
            <a:r>
              <a:rPr lang="en-US" sz="1600" b="1" kern="0" dirty="0" smtClean="0">
                <a:solidFill>
                  <a:srgbClr val="B73B09"/>
                </a:solidFill>
                <a:effectLst>
                  <a:outerShdw blurRad="38100" dist="38100" dir="2700000" algn="tl">
                    <a:srgbClr val="000000">
                      <a:alpha val="43137"/>
                    </a:srgbClr>
                  </a:outerShdw>
                </a:effectLst>
                <a:latin typeface="Calibri" pitchFamily="34" charset="0"/>
              </a:rPr>
              <a:t>Like to see this guy coming after you?</a:t>
            </a:r>
            <a:r>
              <a:rPr lang="en-US" sz="1600" kern="0" dirty="0" smtClean="0">
                <a:solidFill>
                  <a:srgbClr val="B73B09"/>
                </a:solidFill>
                <a:effectLst>
                  <a:outerShdw blurRad="38100" dist="38100" dir="2700000" algn="tl">
                    <a:srgbClr val="000000">
                      <a:alpha val="43137"/>
                    </a:srgbClr>
                  </a:outerShdw>
                </a:effectLst>
                <a:latin typeface="Calibri" pitchFamily="34" charset="0"/>
              </a:rPr>
              <a:t> </a:t>
            </a:r>
          </a:p>
          <a:p>
            <a:pPr lvl="0" algn="ctr" fontAlgn="base">
              <a:spcBef>
                <a:spcPct val="20000"/>
              </a:spcBef>
              <a:spcAft>
                <a:spcPct val="0"/>
              </a:spcAft>
              <a:defRPr/>
            </a:pPr>
            <a:r>
              <a:rPr lang="en-US" sz="1200" b="1" kern="0" dirty="0" smtClean="0">
                <a:solidFill>
                  <a:schemeClr val="tx2">
                    <a:lumMod val="50000"/>
                  </a:schemeClr>
                </a:solidFill>
                <a:latin typeface="Calibri" pitchFamily="34" charset="0"/>
              </a:rPr>
              <a:t>That’s a 35 cm (12 inch) ruler in its mouth!</a:t>
            </a:r>
          </a:p>
        </p:txBody>
      </p:sp>
      <p:sp>
        <p:nvSpPr>
          <p:cNvPr id="11" name="Snip Diagonal Corner Rectangle 10"/>
          <p:cNvSpPr/>
          <p:nvPr/>
        </p:nvSpPr>
        <p:spPr bwMode="auto">
          <a:xfrm>
            <a:off x="5791200" y="1504950"/>
            <a:ext cx="1676400" cy="228600"/>
          </a:xfrm>
          <a:prstGeom prst="snip2DiagRect">
            <a:avLst/>
          </a:prstGeom>
          <a:solidFill>
            <a:srgbClr val="B73B09"/>
          </a:solidFill>
          <a:ln w="9525" cap="flat" cmpd="sng" algn="ctr">
            <a:solidFill>
              <a:srgbClr val="B73B09"/>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rPr>
              <a:t>Do you know why?</a:t>
            </a:r>
          </a:p>
        </p:txBody>
      </p:sp>
      <p:sp>
        <p:nvSpPr>
          <p:cNvPr id="12" name="Snip Diagonal Corner Rectangle 11"/>
          <p:cNvSpPr/>
          <p:nvPr/>
        </p:nvSpPr>
        <p:spPr bwMode="auto">
          <a:xfrm>
            <a:off x="5562600" y="2762250"/>
            <a:ext cx="2209800" cy="228600"/>
          </a:xfrm>
          <a:prstGeom prst="snip2DiagRect">
            <a:avLst/>
          </a:prstGeom>
          <a:solidFill>
            <a:srgbClr val="B73B09"/>
          </a:solidFill>
          <a:ln w="9525" cap="flat" cmpd="sng" algn="ctr">
            <a:solidFill>
              <a:srgbClr val="B73B09"/>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lvl="0" algn="ctr" fontAlgn="base">
              <a:spcBef>
                <a:spcPct val="20000"/>
              </a:spcBef>
              <a:spcAft>
                <a:spcPct val="0"/>
              </a:spcAft>
              <a:defRPr/>
            </a:pPr>
            <a:r>
              <a:rPr lang="en-US" sz="1100" b="1" kern="0" dirty="0" smtClean="0">
                <a:solidFill>
                  <a:srgbClr val="FFC000"/>
                </a:solidFill>
                <a:effectLst>
                  <a:outerShdw blurRad="38100" dist="38100" dir="2700000" algn="tl">
                    <a:srgbClr val="000000">
                      <a:alpha val="43137"/>
                    </a:srgbClr>
                  </a:outerShdw>
                </a:effectLst>
                <a:latin typeface="Calibri" pitchFamily="34" charset="0"/>
              </a:rPr>
              <a:t>For more information, click here.</a:t>
            </a:r>
          </a:p>
        </p:txBody>
      </p:sp>
      <p:sp>
        <p:nvSpPr>
          <p:cNvPr id="7" name="TextBox 6"/>
          <p:cNvSpPr txBox="1"/>
          <p:nvPr/>
        </p:nvSpPr>
        <p:spPr>
          <a:xfrm>
            <a:off x="5105400" y="5314950"/>
            <a:ext cx="3352800" cy="1754326"/>
          </a:xfrm>
          <a:prstGeom prst="rect">
            <a:avLst/>
          </a:prstGeom>
          <a:solidFill>
            <a:schemeClr val="bg1">
              <a:lumMod val="20000"/>
              <a:lumOff val="80000"/>
            </a:schemeClr>
          </a:solidFill>
          <a:ln>
            <a:solidFill>
              <a:srgbClr val="B73B09"/>
            </a:solidFill>
          </a:ln>
        </p:spPr>
        <p:txBody>
          <a:bodyPr wrap="square" rtlCol="0">
            <a:spAutoFit/>
          </a:bodyPr>
          <a:lstStyle/>
          <a:p>
            <a:r>
              <a:rPr lang="en-US" sz="1200" kern="0" dirty="0" smtClean="0">
                <a:solidFill>
                  <a:schemeClr val="tx2">
                    <a:lumMod val="50000"/>
                  </a:schemeClr>
                </a:solidFill>
                <a:latin typeface="Calibri" pitchFamily="34" charset="0"/>
              </a:rPr>
              <a:t>Because the rocks we see are too old! Most of the rock we see around West Virginia’s rocks  formed during the Paleozoic Era that lasted from 540 to 250 million years ago. Rocks containing dinosaur fossils were formed 250 to 65 million years ago during the Mesozoic Era. These younger rocks MAY once have covered West Virginia. If they did exist, weathering and erosion has removed them to reveal the much older rocks we see today.</a:t>
            </a:r>
            <a:endParaRPr lang="en-US" sz="1200" dirty="0">
              <a:latin typeface="Calibri" pitchFamily="34" charset="0"/>
            </a:endParaRPr>
          </a:p>
        </p:txBody>
      </p:sp>
      <p:sp>
        <p:nvSpPr>
          <p:cNvPr id="8" name="TextBox 7"/>
          <p:cNvSpPr txBox="1"/>
          <p:nvPr/>
        </p:nvSpPr>
        <p:spPr>
          <a:xfrm>
            <a:off x="762000" y="5193090"/>
            <a:ext cx="3733800" cy="1569660"/>
          </a:xfrm>
          <a:prstGeom prst="rect">
            <a:avLst/>
          </a:prstGeom>
          <a:solidFill>
            <a:schemeClr val="bg1">
              <a:lumMod val="20000"/>
              <a:lumOff val="80000"/>
            </a:schemeClr>
          </a:solidFill>
          <a:ln>
            <a:solidFill>
              <a:srgbClr val="B73B09"/>
            </a:solidFill>
          </a:ln>
        </p:spPr>
        <p:txBody>
          <a:bodyPr wrap="square" rtlCol="0">
            <a:spAutoFit/>
          </a:bodyPr>
          <a:lstStyle/>
          <a:p>
            <a:r>
              <a:rPr lang="en-US" sz="1200" dirty="0" smtClean="0">
                <a:solidFill>
                  <a:srgbClr val="0E0E0C"/>
                </a:solidFill>
                <a:latin typeface="Calibri" pitchFamily="34" charset="0"/>
              </a:rPr>
              <a:t>This is a fiberglass replica of an armored fish named </a:t>
            </a:r>
            <a:r>
              <a:rPr lang="en-US" sz="1200" dirty="0" err="1" smtClean="0">
                <a:solidFill>
                  <a:srgbClr val="0E0E0C"/>
                </a:solidFill>
                <a:latin typeface="Calibri" pitchFamily="34" charset="0"/>
              </a:rPr>
              <a:t>Dunkleosteus</a:t>
            </a:r>
            <a:r>
              <a:rPr lang="en-US" sz="1200" dirty="0" smtClean="0">
                <a:solidFill>
                  <a:srgbClr val="0E0E0C"/>
                </a:solidFill>
                <a:latin typeface="Calibri" pitchFamily="34" charset="0"/>
              </a:rPr>
              <a:t> (Dunk-le-</a:t>
            </a:r>
            <a:r>
              <a:rPr lang="en-US" sz="1200" dirty="0" err="1" smtClean="0">
                <a:solidFill>
                  <a:srgbClr val="0E0E0C"/>
                </a:solidFill>
                <a:latin typeface="Calibri" pitchFamily="34" charset="0"/>
              </a:rPr>
              <a:t>os</a:t>
            </a:r>
            <a:r>
              <a:rPr lang="en-US" sz="1200" dirty="0" smtClean="0">
                <a:solidFill>
                  <a:srgbClr val="0E0E0C"/>
                </a:solidFill>
                <a:latin typeface="Calibri" pitchFamily="34" charset="0"/>
              </a:rPr>
              <a:t>-</a:t>
            </a:r>
            <a:r>
              <a:rPr lang="en-US" sz="1200" dirty="0" err="1" smtClean="0">
                <a:solidFill>
                  <a:srgbClr val="0E0E0C"/>
                </a:solidFill>
                <a:latin typeface="Calibri" pitchFamily="34" charset="0"/>
              </a:rPr>
              <a:t>teus</a:t>
            </a:r>
            <a:r>
              <a:rPr lang="en-US" sz="1200" dirty="0" smtClean="0">
                <a:solidFill>
                  <a:srgbClr val="0E0E0C"/>
                </a:solidFill>
                <a:latin typeface="Calibri" pitchFamily="34" charset="0"/>
              </a:rPr>
              <a:t>). A complete fossil has never been found in West Virginia but bones recovered from rocks excavated by new highway construction in Randolph County prove this animal lived in the area. More importantly, the fossil confirms the fact that, 400 million years ago, an ocean occupied what we now think of as West Virginia.</a:t>
            </a:r>
            <a:endParaRPr lang="en-US" sz="1200" dirty="0">
              <a:solidFill>
                <a:srgbClr val="0E0E0C"/>
              </a:solidFill>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2.96296E-6 L 0.09583 -0.46945 " pathEditMode="relative" rAng="0" ptsTypes="AA">
                                      <p:cBhvr>
                                        <p:cTn id="6" dur="2000" fill="hold"/>
                                        <p:tgtEl>
                                          <p:spTgt spid="8"/>
                                        </p:tgtEl>
                                        <p:attrNameLst>
                                          <p:attrName>ppt_x</p:attrName>
                                          <p:attrName>ppt_y</p:attrName>
                                        </p:attrNameLst>
                                      </p:cBhvr>
                                      <p:rCtr x="48" y="-235"/>
                                    </p:animMotion>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3.33333E-6 -3.7037E-6 L -0.34167 -0.85185 " pathEditMode="relative" rAng="0" ptsTypes="AA">
                                      <p:cBhvr>
                                        <p:cTn id="11" dur="2000" fill="hold"/>
                                        <p:tgtEl>
                                          <p:spTgt spid="7"/>
                                        </p:tgtEl>
                                        <p:attrNameLst>
                                          <p:attrName>ppt_x</p:attrName>
                                          <p:attrName>ppt_y</p:attrName>
                                        </p:attrNameLst>
                                      </p:cBhvr>
                                      <p:rCtr x="-171" y="-426"/>
                                    </p:animMotion>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AAAAAA\1repine\pictures\DSC00272.JPG"/>
          <p:cNvPicPr>
            <a:picLocks noChangeAspect="1" noChangeArrowheads="1"/>
          </p:cNvPicPr>
          <p:nvPr/>
        </p:nvPicPr>
        <p:blipFill>
          <a:blip r:embed="rId2" cstate="print"/>
          <a:srcRect t="5505" r="12121" b="5505"/>
          <a:stretch>
            <a:fillRect/>
          </a:stretch>
        </p:blipFill>
        <p:spPr bwMode="auto">
          <a:xfrm>
            <a:off x="0" y="0"/>
            <a:ext cx="9144000" cy="5143501"/>
          </a:xfrm>
          <a:prstGeom prst="rect">
            <a:avLst/>
          </a:prstGeom>
          <a:noFill/>
        </p:spPr>
      </p:pic>
      <p:sp>
        <p:nvSpPr>
          <p:cNvPr id="2" name="Title 1"/>
          <p:cNvSpPr>
            <a:spLocks noGrp="1"/>
          </p:cNvSpPr>
          <p:nvPr>
            <p:ph type="title"/>
          </p:nvPr>
        </p:nvSpPr>
        <p:spPr>
          <a:xfrm>
            <a:off x="0" y="0"/>
            <a:ext cx="2438400" cy="1123950"/>
          </a:xfrm>
          <a:noFill/>
        </p:spPr>
        <p:txBody>
          <a:bodyPr/>
          <a:lstStyle/>
          <a:p>
            <a:pPr algn="ctr"/>
            <a:r>
              <a:rPr lang="en-US" sz="1400" dirty="0" smtClean="0">
                <a:solidFill>
                  <a:srgbClr val="FFC000"/>
                </a:solidFill>
                <a:effectLst>
                  <a:outerShdw blurRad="38100" dist="38100" dir="2700000" algn="tl">
                    <a:srgbClr val="000000">
                      <a:alpha val="43137"/>
                    </a:srgbClr>
                  </a:outerShdw>
                </a:effectLst>
                <a:latin typeface="+mn-lt"/>
              </a:rPr>
              <a:t>Application Time!</a:t>
            </a:r>
            <a:br>
              <a:rPr lang="en-US" sz="1400" dirty="0" smtClean="0">
                <a:solidFill>
                  <a:srgbClr val="FFC000"/>
                </a:solidFill>
                <a:effectLst>
                  <a:outerShdw blurRad="38100" dist="38100" dir="2700000" algn="tl">
                    <a:srgbClr val="000000">
                      <a:alpha val="43137"/>
                    </a:srgbClr>
                  </a:outerShdw>
                </a:effectLst>
                <a:latin typeface="+mn-lt"/>
              </a:rPr>
            </a:br>
            <a:r>
              <a:rPr lang="en-US" sz="1400" dirty="0" smtClean="0">
                <a:solidFill>
                  <a:srgbClr val="FFC000"/>
                </a:solidFill>
                <a:effectLst>
                  <a:outerShdw blurRad="38100" dist="38100" dir="2700000" algn="tl">
                    <a:srgbClr val="000000">
                      <a:alpha val="43137"/>
                    </a:srgbClr>
                  </a:outerShdw>
                </a:effectLst>
                <a:latin typeface="+mn-lt"/>
              </a:rPr>
              <a:t/>
            </a:r>
            <a:br>
              <a:rPr lang="en-US" sz="1400" dirty="0" smtClean="0">
                <a:solidFill>
                  <a:srgbClr val="FFC000"/>
                </a:solidFill>
                <a:effectLst>
                  <a:outerShdw blurRad="38100" dist="38100" dir="2700000" algn="tl">
                    <a:srgbClr val="000000">
                      <a:alpha val="43137"/>
                    </a:srgbClr>
                  </a:outerShdw>
                </a:effectLst>
                <a:latin typeface="+mn-lt"/>
              </a:rPr>
            </a:br>
            <a:r>
              <a:rPr lang="en-US" sz="1200" dirty="0" smtClean="0">
                <a:solidFill>
                  <a:srgbClr val="FFC000"/>
                </a:solidFill>
                <a:effectLst>
                  <a:outerShdw blurRad="38100" dist="38100" dir="2700000" algn="tl">
                    <a:srgbClr val="000000">
                      <a:alpha val="43137"/>
                    </a:srgbClr>
                  </a:outerShdw>
                </a:effectLst>
                <a:latin typeface="+mn-lt"/>
              </a:rPr>
              <a:t>Click inside</a:t>
            </a:r>
            <a:r>
              <a:rPr lang="en-US" sz="1200" dirty="0" smtClean="0">
                <a:solidFill>
                  <a:srgbClr val="FF0000"/>
                </a:solidFill>
                <a:effectLst>
                  <a:outerShdw blurRad="38100" dist="38100" dir="2700000" algn="tl">
                    <a:srgbClr val="000000">
                      <a:alpha val="43137"/>
                    </a:srgbClr>
                  </a:outerShdw>
                </a:effectLst>
                <a:latin typeface="+mn-lt"/>
              </a:rPr>
              <a:t> </a:t>
            </a:r>
            <a:r>
              <a:rPr lang="en-US" sz="1200" dirty="0" smtClean="0">
                <a:solidFill>
                  <a:srgbClr val="FFC000"/>
                </a:solidFill>
                <a:effectLst>
                  <a:outerShdw blurRad="38100" dist="38100" dir="2700000" algn="tl">
                    <a:srgbClr val="000000">
                      <a:alpha val="43137"/>
                    </a:srgbClr>
                  </a:outerShdw>
                </a:effectLst>
                <a:latin typeface="+mn-lt"/>
              </a:rPr>
              <a:t>red boxes to check your response. </a:t>
            </a:r>
            <a:br>
              <a:rPr lang="en-US" sz="1200" dirty="0" smtClean="0">
                <a:solidFill>
                  <a:srgbClr val="FFC000"/>
                </a:solidFill>
                <a:effectLst>
                  <a:outerShdw blurRad="38100" dist="38100" dir="2700000" algn="tl">
                    <a:srgbClr val="000000">
                      <a:alpha val="43137"/>
                    </a:srgbClr>
                  </a:outerShdw>
                </a:effectLst>
                <a:latin typeface="+mn-lt"/>
              </a:rPr>
            </a:br>
            <a:endParaRPr lang="en-US" sz="1400" dirty="0">
              <a:solidFill>
                <a:srgbClr val="B73B09"/>
              </a:solidFill>
              <a:effectLst>
                <a:outerShdw blurRad="38100" dist="38100" dir="2700000" algn="tl">
                  <a:srgbClr val="000000">
                    <a:alpha val="43137"/>
                  </a:srgbClr>
                </a:outerShdw>
              </a:effectLst>
              <a:latin typeface="+mn-lt"/>
            </a:endParaRPr>
          </a:p>
        </p:txBody>
      </p:sp>
      <p:sp>
        <p:nvSpPr>
          <p:cNvPr id="4" name="Action Button: Custom 3">
            <a:hlinkClick r:id="rId3"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5" name="Action Button: Custom 4">
            <a:hlinkClick r:id="rId4"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31" name="TextBox 30"/>
          <p:cNvSpPr txBox="1"/>
          <p:nvPr/>
        </p:nvSpPr>
        <p:spPr>
          <a:xfrm>
            <a:off x="7239000" y="1885950"/>
            <a:ext cx="1905000" cy="2123658"/>
          </a:xfrm>
          <a:prstGeom prst="rect">
            <a:avLst/>
          </a:prstGeom>
          <a:solidFill>
            <a:schemeClr val="accent1">
              <a:alpha val="35000"/>
            </a:schemeClr>
          </a:solidFill>
        </p:spPr>
        <p:txBody>
          <a:bodyPr wrap="square" rtlCol="0">
            <a:spAutoFit/>
          </a:bodyPr>
          <a:lstStyle/>
          <a:p>
            <a:r>
              <a:rPr lang="en-US" sz="1200" b="1" dirty="0" smtClean="0">
                <a:solidFill>
                  <a:srgbClr val="C00000"/>
                </a:solidFill>
                <a:effectLst>
                  <a:outerShdw blurRad="38100" dist="38100" dir="2700000" algn="tl">
                    <a:srgbClr val="000000">
                      <a:alpha val="43137"/>
                    </a:srgbClr>
                  </a:outerShdw>
                </a:effectLst>
              </a:rPr>
              <a:t>This is a </a:t>
            </a:r>
            <a:r>
              <a:rPr lang="en-US" sz="1200" b="1" dirty="0" err="1" smtClean="0">
                <a:solidFill>
                  <a:srgbClr val="C00000"/>
                </a:solidFill>
                <a:effectLst>
                  <a:outerShdw blurRad="38100" dist="38100" dir="2700000" algn="tl">
                    <a:srgbClr val="000000">
                      <a:alpha val="43137"/>
                    </a:srgbClr>
                  </a:outerShdw>
                </a:effectLst>
              </a:rPr>
              <a:t>crinoid</a:t>
            </a:r>
            <a:r>
              <a:rPr lang="en-US" sz="1200" b="1" dirty="0" smtClean="0">
                <a:solidFill>
                  <a:srgbClr val="C00000"/>
                </a:solidFill>
                <a:effectLst>
                  <a:outerShdw blurRad="38100" dist="38100" dir="2700000" algn="tl">
                    <a:srgbClr val="000000">
                      <a:alpha val="43137"/>
                    </a:srgbClr>
                  </a:outerShdw>
                </a:effectLst>
              </a:rPr>
              <a:t>. See how many there </a:t>
            </a:r>
            <a:r>
              <a:rPr lang="en-US" sz="1200" b="1" dirty="0" smtClean="0">
                <a:solidFill>
                  <a:srgbClr val="C00000"/>
                </a:solidFill>
                <a:effectLst>
                  <a:outerShdw blurRad="38100" dist="38100" dir="2700000" algn="tl">
                    <a:srgbClr val="000000">
                      <a:alpha val="43137"/>
                    </a:srgbClr>
                  </a:outerShdw>
                </a:effectLst>
              </a:rPr>
              <a:t>are in this piece of limestone. </a:t>
            </a:r>
            <a:r>
              <a:rPr lang="en-US" sz="1200" b="1" dirty="0" smtClean="0">
                <a:solidFill>
                  <a:srgbClr val="C00000"/>
                </a:solidFill>
                <a:effectLst>
                  <a:outerShdw blurRad="38100" dist="38100" dir="2700000" algn="tl">
                    <a:srgbClr val="000000">
                      <a:alpha val="43137"/>
                    </a:srgbClr>
                  </a:outerShdw>
                </a:effectLst>
              </a:rPr>
              <a:t>Each piece once belonged to a long column attached to the sea floor. When the animal died the column fell apart, leaving all the pieces behind to be fossilized.</a:t>
            </a:r>
            <a:endParaRPr lang="en-US" sz="1200" b="1" dirty="0">
              <a:solidFill>
                <a:srgbClr val="C00000"/>
              </a:solidFill>
              <a:effectLst>
                <a:outerShdw blurRad="38100" dist="38100" dir="2700000" algn="tl">
                  <a:srgbClr val="000000">
                    <a:alpha val="43137"/>
                  </a:srgbClr>
                </a:outerShdw>
              </a:effectLst>
            </a:endParaRPr>
          </a:p>
        </p:txBody>
      </p:sp>
      <p:sp>
        <p:nvSpPr>
          <p:cNvPr id="34" name="TextBox 33"/>
          <p:cNvSpPr txBox="1"/>
          <p:nvPr/>
        </p:nvSpPr>
        <p:spPr>
          <a:xfrm>
            <a:off x="1600200" y="4352151"/>
            <a:ext cx="1524000" cy="276999"/>
          </a:xfrm>
          <a:prstGeom prst="rect">
            <a:avLst/>
          </a:prstGeom>
          <a:solidFill>
            <a:schemeClr val="accent1">
              <a:alpha val="35000"/>
            </a:schemeClr>
          </a:solidFill>
        </p:spPr>
        <p:txBody>
          <a:bodyPr wrap="square" rtlCol="0">
            <a:spAutoFit/>
          </a:bodyPr>
          <a:lstStyle/>
          <a:p>
            <a:r>
              <a:rPr lang="en-US" sz="1200" b="1" dirty="0" smtClean="0">
                <a:solidFill>
                  <a:srgbClr val="C00000"/>
                </a:solidFill>
                <a:effectLst>
                  <a:outerShdw blurRad="38100" dist="38100" dir="2700000" algn="tl">
                    <a:srgbClr val="000000">
                      <a:alpha val="43137"/>
                    </a:srgbClr>
                  </a:outerShdw>
                </a:effectLst>
              </a:rPr>
              <a:t>This is a </a:t>
            </a:r>
            <a:r>
              <a:rPr lang="en-US" sz="1200" b="1" dirty="0" err="1" smtClean="0">
                <a:solidFill>
                  <a:srgbClr val="C00000"/>
                </a:solidFill>
                <a:effectLst>
                  <a:outerShdw blurRad="38100" dist="38100" dir="2700000" algn="tl">
                    <a:srgbClr val="000000">
                      <a:alpha val="43137"/>
                    </a:srgbClr>
                  </a:outerShdw>
                </a:effectLst>
              </a:rPr>
              <a:t>bryozoa</a:t>
            </a:r>
            <a:r>
              <a:rPr lang="en-US" sz="1200" b="1" dirty="0" smtClean="0">
                <a:solidFill>
                  <a:srgbClr val="C00000"/>
                </a:solidFill>
                <a:effectLst>
                  <a:outerShdw blurRad="38100" dist="38100" dir="2700000" algn="tl">
                    <a:srgbClr val="000000">
                      <a:alpha val="43137"/>
                    </a:srgbClr>
                  </a:outerShdw>
                </a:effectLst>
              </a:rPr>
              <a:t> </a:t>
            </a:r>
            <a:endParaRPr lang="en-US" sz="1200" b="1" dirty="0">
              <a:solidFill>
                <a:srgbClr val="C00000"/>
              </a:solidFill>
              <a:effectLst>
                <a:outerShdw blurRad="38100" dist="38100" dir="2700000" algn="tl">
                  <a:srgbClr val="000000">
                    <a:alpha val="43137"/>
                  </a:srgbClr>
                </a:outerShdw>
              </a:effectLst>
            </a:endParaRPr>
          </a:p>
        </p:txBody>
      </p:sp>
      <p:sp>
        <p:nvSpPr>
          <p:cNvPr id="35" name="Line Callout 1 34"/>
          <p:cNvSpPr/>
          <p:nvPr/>
        </p:nvSpPr>
        <p:spPr bwMode="auto">
          <a:xfrm>
            <a:off x="2286000" y="1657350"/>
            <a:ext cx="1524000" cy="1752600"/>
          </a:xfrm>
          <a:prstGeom prst="borderCallout1">
            <a:avLst>
              <a:gd name="adj1" fmla="val 46772"/>
              <a:gd name="adj2" fmla="val -1740"/>
              <a:gd name="adj3" fmla="val 47226"/>
              <a:gd name="adj4" fmla="val 721"/>
            </a:avLst>
          </a:prstGeom>
          <a:solidFill>
            <a:schemeClr val="accent1">
              <a:alpha val="0"/>
            </a:scheme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00000"/>
              </a:solidFill>
              <a:effectLst/>
              <a:latin typeface="Arial" charset="0"/>
            </a:endParaRPr>
          </a:p>
        </p:txBody>
      </p:sp>
      <p:sp>
        <p:nvSpPr>
          <p:cNvPr id="36" name="TextBox 35"/>
          <p:cNvSpPr txBox="1"/>
          <p:nvPr/>
        </p:nvSpPr>
        <p:spPr>
          <a:xfrm>
            <a:off x="3810000" y="1588353"/>
            <a:ext cx="2362200" cy="830997"/>
          </a:xfrm>
          <a:prstGeom prst="rect">
            <a:avLst/>
          </a:prstGeom>
          <a:solidFill>
            <a:schemeClr val="accent1">
              <a:alpha val="35000"/>
            </a:schemeClr>
          </a:solidFill>
        </p:spPr>
        <p:txBody>
          <a:bodyPr wrap="square" rtlCol="0">
            <a:spAutoFit/>
          </a:bodyPr>
          <a:lstStyle/>
          <a:p>
            <a:r>
              <a:rPr lang="en-US" sz="1200" b="1" dirty="0" smtClean="0">
                <a:solidFill>
                  <a:srgbClr val="C00000"/>
                </a:solidFill>
                <a:effectLst>
                  <a:outerShdw blurRad="38100" dist="38100" dir="2700000" algn="tl">
                    <a:srgbClr val="000000">
                      <a:alpha val="43137"/>
                    </a:srgbClr>
                  </a:outerShdw>
                </a:effectLst>
              </a:rPr>
              <a:t>Broken brachiopod</a:t>
            </a:r>
          </a:p>
          <a:p>
            <a:r>
              <a:rPr lang="en-US" sz="1200" b="1" dirty="0" smtClean="0">
                <a:solidFill>
                  <a:srgbClr val="C00000"/>
                </a:solidFill>
                <a:effectLst>
                  <a:outerShdw blurRad="38100" dist="38100" dir="2700000" algn="tl">
                    <a:srgbClr val="000000">
                      <a:alpha val="43137"/>
                    </a:srgbClr>
                  </a:outerShdw>
                </a:effectLst>
              </a:rPr>
              <a:t>shell fragments suggest water movement or predators at work. </a:t>
            </a:r>
            <a:endParaRPr lang="en-US" sz="1200" b="1" dirty="0">
              <a:solidFill>
                <a:srgbClr val="C00000"/>
              </a:solidFill>
              <a:effectLst>
                <a:outerShdw blurRad="38100" dist="38100" dir="2700000" algn="tl">
                  <a:srgbClr val="000000">
                    <a:alpha val="43137"/>
                  </a:srgbClr>
                </a:outerShdw>
              </a:effectLst>
            </a:endParaRPr>
          </a:p>
        </p:txBody>
      </p:sp>
      <p:sp>
        <p:nvSpPr>
          <p:cNvPr id="37" name="Line Callout 1 36"/>
          <p:cNvSpPr/>
          <p:nvPr/>
        </p:nvSpPr>
        <p:spPr bwMode="auto">
          <a:xfrm rot="10800000">
            <a:off x="3505200" y="3028950"/>
            <a:ext cx="1981200" cy="1447800"/>
          </a:xfrm>
          <a:prstGeom prst="borderCallout1">
            <a:avLst>
              <a:gd name="adj1" fmla="val 35427"/>
              <a:gd name="adj2" fmla="val -351"/>
              <a:gd name="adj3" fmla="val 35730"/>
              <a:gd name="adj4" fmla="val 67"/>
            </a:avLst>
          </a:prstGeom>
          <a:solidFill>
            <a:schemeClr val="accent1">
              <a:alpha val="0"/>
            </a:scheme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00000"/>
              </a:solidFill>
              <a:effectLst/>
              <a:latin typeface="Arial" charset="0"/>
            </a:endParaRPr>
          </a:p>
        </p:txBody>
      </p:sp>
      <p:sp>
        <p:nvSpPr>
          <p:cNvPr id="41" name="Rectangle 40"/>
          <p:cNvSpPr/>
          <p:nvPr/>
        </p:nvSpPr>
        <p:spPr>
          <a:xfrm>
            <a:off x="0" y="971550"/>
            <a:ext cx="2133600" cy="2970044"/>
          </a:xfrm>
          <a:prstGeom prst="rect">
            <a:avLst/>
          </a:prstGeom>
          <a:solidFill>
            <a:srgbClr val="FFFFFF">
              <a:alpha val="49000"/>
            </a:srgbClr>
          </a:solidFill>
        </p:spPr>
        <p:txBody>
          <a:bodyPr wrap="square">
            <a:spAutoFit/>
          </a:bodyPr>
          <a:lstStyle/>
          <a:p>
            <a:pPr algn="ctr"/>
            <a:r>
              <a:rPr lang="en-US" sz="1100" b="1" dirty="0" smtClean="0">
                <a:solidFill>
                  <a:srgbClr val="0070C0"/>
                </a:solidFill>
                <a:effectLst>
                  <a:outerShdw blurRad="38100" dist="38100" dir="2700000" algn="tl">
                    <a:srgbClr val="000000">
                      <a:alpha val="43137"/>
                    </a:srgbClr>
                  </a:outerShdw>
                </a:effectLst>
              </a:rPr>
              <a:t>Fossil #1 is a ______. How many more can you find?</a:t>
            </a:r>
          </a:p>
          <a:p>
            <a:pPr algn="ctr"/>
            <a:endParaRPr lang="en-US" sz="1100" b="1" dirty="0" smtClean="0">
              <a:solidFill>
                <a:srgbClr val="0070C0"/>
              </a:solidFill>
              <a:effectLst>
                <a:outerShdw blurRad="38100" dist="38100" dir="2700000" algn="tl">
                  <a:srgbClr val="000000">
                    <a:alpha val="43137"/>
                  </a:srgbClr>
                </a:outerShdw>
              </a:effectLst>
            </a:endParaRPr>
          </a:p>
          <a:p>
            <a:pPr algn="ctr"/>
            <a:r>
              <a:rPr lang="en-US" sz="1100" b="1" dirty="0" smtClean="0">
                <a:solidFill>
                  <a:srgbClr val="0070C0"/>
                </a:solidFill>
                <a:effectLst>
                  <a:outerShdw blurRad="38100" dist="38100" dir="2700000" algn="tl">
                    <a:srgbClr val="000000">
                      <a:alpha val="43137"/>
                    </a:srgbClr>
                  </a:outerShdw>
                </a:effectLst>
              </a:rPr>
              <a:t>Fossil #2 is actually a group of  __________</a:t>
            </a:r>
          </a:p>
          <a:p>
            <a:pPr algn="ctr"/>
            <a:endParaRPr lang="en-US" sz="1100" b="1" dirty="0" smtClean="0">
              <a:solidFill>
                <a:srgbClr val="0070C0"/>
              </a:solidFill>
              <a:effectLst>
                <a:outerShdw blurRad="38100" dist="38100" dir="2700000" algn="tl">
                  <a:srgbClr val="000000">
                    <a:alpha val="43137"/>
                  </a:srgbClr>
                </a:outerShdw>
              </a:effectLst>
            </a:endParaRPr>
          </a:p>
          <a:p>
            <a:pPr algn="ctr"/>
            <a:r>
              <a:rPr lang="en-US" sz="1100" b="1" dirty="0" smtClean="0">
                <a:solidFill>
                  <a:srgbClr val="0070C0"/>
                </a:solidFill>
                <a:effectLst>
                  <a:outerShdw blurRad="38100" dist="38100" dir="2700000" algn="tl">
                    <a:srgbClr val="000000">
                      <a:alpha val="43137"/>
                    </a:srgbClr>
                  </a:outerShdw>
                </a:effectLst>
              </a:rPr>
              <a:t>This is hard! This area of Fossil #3 contains many broken pieces of ______</a:t>
            </a:r>
          </a:p>
          <a:p>
            <a:pPr algn="ctr"/>
            <a:endParaRPr lang="en-US" sz="1100" b="1" dirty="0" smtClean="0">
              <a:solidFill>
                <a:srgbClr val="0070C0"/>
              </a:solidFill>
              <a:effectLst>
                <a:outerShdw blurRad="38100" dist="38100" dir="2700000" algn="tl">
                  <a:srgbClr val="000000">
                    <a:alpha val="43137"/>
                  </a:srgbClr>
                </a:outerShdw>
              </a:effectLst>
            </a:endParaRPr>
          </a:p>
          <a:p>
            <a:pPr algn="ctr"/>
            <a:r>
              <a:rPr lang="en-US" sz="1100" b="1" dirty="0" smtClean="0">
                <a:solidFill>
                  <a:srgbClr val="0070C0"/>
                </a:solidFill>
                <a:effectLst>
                  <a:outerShdw blurRad="38100" dist="38100" dir="2700000" algn="tl">
                    <a:srgbClr val="000000">
                      <a:alpha val="43137"/>
                    </a:srgbClr>
                  </a:outerShdw>
                </a:effectLst>
              </a:rPr>
              <a:t>Even harder because you must figure it our yourself! See the lacey open nature of Fossil #4?  Use this as a starting point to explore what it might be before you click on the answer.</a:t>
            </a:r>
            <a:endParaRPr lang="en-US" sz="1100" b="1" dirty="0">
              <a:solidFill>
                <a:srgbClr val="0070C0"/>
              </a:solidFill>
            </a:endParaRPr>
          </a:p>
        </p:txBody>
      </p:sp>
      <p:sp>
        <p:nvSpPr>
          <p:cNvPr id="33" name="TextBox 32"/>
          <p:cNvSpPr txBox="1"/>
          <p:nvPr/>
        </p:nvSpPr>
        <p:spPr>
          <a:xfrm>
            <a:off x="5486400" y="3943351"/>
            <a:ext cx="1905000" cy="276999"/>
          </a:xfrm>
          <a:prstGeom prst="rect">
            <a:avLst/>
          </a:prstGeom>
          <a:solidFill>
            <a:schemeClr val="accent1">
              <a:alpha val="35000"/>
            </a:schemeClr>
          </a:solidFill>
        </p:spPr>
        <p:txBody>
          <a:bodyPr wrap="square" rtlCol="0">
            <a:spAutoFit/>
          </a:bodyPr>
          <a:lstStyle/>
          <a:p>
            <a:r>
              <a:rPr lang="en-US" sz="1200" b="1" dirty="0" smtClean="0">
                <a:solidFill>
                  <a:srgbClr val="C00000"/>
                </a:solidFill>
                <a:effectLst>
                  <a:outerShdw blurRad="38100" dist="38100" dir="2700000" algn="tl">
                    <a:srgbClr val="000000">
                      <a:alpha val="43137"/>
                    </a:srgbClr>
                  </a:outerShdw>
                </a:effectLst>
              </a:rPr>
              <a:t>These are brachiopods</a:t>
            </a:r>
            <a:r>
              <a:rPr lang="en-US" sz="1200" b="1" dirty="0" smtClean="0">
                <a:solidFill>
                  <a:srgbClr val="FF0000"/>
                </a:solidFill>
                <a:effectLst>
                  <a:outerShdw blurRad="38100" dist="38100" dir="2700000" algn="tl">
                    <a:srgbClr val="000000">
                      <a:alpha val="43137"/>
                    </a:srgbClr>
                  </a:outerShdw>
                </a:effectLst>
              </a:rPr>
              <a:t> </a:t>
            </a:r>
            <a:endParaRPr lang="en-US" sz="1200" b="1" dirty="0">
              <a:solidFill>
                <a:srgbClr val="FF0000"/>
              </a:solidFill>
              <a:effectLst>
                <a:outerShdw blurRad="38100" dist="38100" dir="2700000" algn="tl">
                  <a:srgbClr val="000000">
                    <a:alpha val="43137"/>
                  </a:srgbClr>
                </a:outerShdw>
              </a:effectLst>
            </a:endParaRPr>
          </a:p>
        </p:txBody>
      </p:sp>
      <p:sp>
        <p:nvSpPr>
          <p:cNvPr id="42" name="TextBox 41"/>
          <p:cNvSpPr txBox="1"/>
          <p:nvPr/>
        </p:nvSpPr>
        <p:spPr>
          <a:xfrm>
            <a:off x="6781800" y="742950"/>
            <a:ext cx="1295400" cy="369332"/>
          </a:xfrm>
          <a:prstGeom prst="rect">
            <a:avLst/>
          </a:prstGeom>
          <a:noFill/>
        </p:spPr>
        <p:txBody>
          <a:bodyPr wrap="square" rtlCol="0">
            <a:spAutoFit/>
          </a:bodyPr>
          <a:lstStyle/>
          <a:p>
            <a:r>
              <a:rPr lang="en-US" b="1" dirty="0" smtClean="0">
                <a:solidFill>
                  <a:srgbClr val="FFC000"/>
                </a:solidFill>
                <a:effectLst>
                  <a:outerShdw blurRad="38100" dist="38100" dir="2700000" algn="tl">
                    <a:srgbClr val="000000">
                      <a:alpha val="43137"/>
                    </a:srgbClr>
                  </a:outerShdw>
                </a:effectLst>
              </a:rPr>
              <a:t>Fossil #1</a:t>
            </a:r>
            <a:endParaRPr lang="en-US" b="1" dirty="0">
              <a:solidFill>
                <a:srgbClr val="FFC000"/>
              </a:solidFill>
              <a:effectLst>
                <a:outerShdw blurRad="38100" dist="38100" dir="2700000" algn="tl">
                  <a:srgbClr val="000000">
                    <a:alpha val="43137"/>
                  </a:srgbClr>
                </a:outerShdw>
              </a:effectLst>
            </a:endParaRPr>
          </a:p>
        </p:txBody>
      </p:sp>
      <p:sp>
        <p:nvSpPr>
          <p:cNvPr id="43" name="TextBox 42"/>
          <p:cNvSpPr txBox="1"/>
          <p:nvPr/>
        </p:nvSpPr>
        <p:spPr>
          <a:xfrm>
            <a:off x="1676400" y="4705350"/>
            <a:ext cx="1295400" cy="369332"/>
          </a:xfrm>
          <a:prstGeom prst="rect">
            <a:avLst/>
          </a:prstGeom>
          <a:noFill/>
        </p:spPr>
        <p:txBody>
          <a:bodyPr wrap="square" rtlCol="0">
            <a:spAutoFit/>
          </a:bodyPr>
          <a:lstStyle/>
          <a:p>
            <a:r>
              <a:rPr lang="en-US" b="1" dirty="0" smtClean="0">
                <a:solidFill>
                  <a:srgbClr val="FFC000"/>
                </a:solidFill>
                <a:effectLst>
                  <a:outerShdw blurRad="38100" dist="38100" dir="2700000" algn="tl">
                    <a:srgbClr val="000000">
                      <a:alpha val="43137"/>
                    </a:srgbClr>
                  </a:outerShdw>
                </a:effectLst>
              </a:rPr>
              <a:t>Fossil #4</a:t>
            </a:r>
            <a:endParaRPr lang="en-US" b="1" dirty="0">
              <a:solidFill>
                <a:srgbClr val="FFC000"/>
              </a:solidFill>
              <a:effectLst>
                <a:outerShdw blurRad="38100" dist="38100" dir="2700000" algn="tl">
                  <a:srgbClr val="000000">
                    <a:alpha val="43137"/>
                  </a:srgbClr>
                </a:outerShdw>
              </a:effectLst>
            </a:endParaRPr>
          </a:p>
        </p:txBody>
      </p:sp>
      <p:sp>
        <p:nvSpPr>
          <p:cNvPr id="44" name="TextBox 43"/>
          <p:cNvSpPr txBox="1"/>
          <p:nvPr/>
        </p:nvSpPr>
        <p:spPr>
          <a:xfrm>
            <a:off x="2514600" y="1200150"/>
            <a:ext cx="1295400" cy="369332"/>
          </a:xfrm>
          <a:prstGeom prst="rect">
            <a:avLst/>
          </a:prstGeom>
          <a:noFill/>
        </p:spPr>
        <p:txBody>
          <a:bodyPr wrap="square" rtlCol="0">
            <a:spAutoFit/>
          </a:bodyPr>
          <a:lstStyle/>
          <a:p>
            <a:r>
              <a:rPr lang="en-US" b="1" dirty="0" smtClean="0">
                <a:solidFill>
                  <a:srgbClr val="FFC000"/>
                </a:solidFill>
                <a:effectLst>
                  <a:outerShdw blurRad="38100" dist="38100" dir="2700000" algn="tl">
                    <a:srgbClr val="000000">
                      <a:alpha val="43137"/>
                    </a:srgbClr>
                  </a:outerShdw>
                </a:effectLst>
              </a:rPr>
              <a:t>Fossil #3</a:t>
            </a:r>
            <a:endParaRPr lang="en-US" b="1" dirty="0">
              <a:solidFill>
                <a:srgbClr val="FFC000"/>
              </a:solidFill>
              <a:effectLst>
                <a:outerShdw blurRad="38100" dist="38100" dir="2700000" algn="tl">
                  <a:srgbClr val="000000">
                    <a:alpha val="43137"/>
                  </a:srgbClr>
                </a:outerShdw>
              </a:effectLst>
            </a:endParaRPr>
          </a:p>
        </p:txBody>
      </p:sp>
      <p:sp>
        <p:nvSpPr>
          <p:cNvPr id="45" name="TextBox 44"/>
          <p:cNvSpPr txBox="1"/>
          <p:nvPr/>
        </p:nvSpPr>
        <p:spPr>
          <a:xfrm>
            <a:off x="3886200" y="4552950"/>
            <a:ext cx="1295400" cy="369332"/>
          </a:xfrm>
          <a:prstGeom prst="rect">
            <a:avLst/>
          </a:prstGeom>
          <a:noFill/>
        </p:spPr>
        <p:txBody>
          <a:bodyPr wrap="square" rtlCol="0">
            <a:spAutoFit/>
          </a:bodyPr>
          <a:lstStyle/>
          <a:p>
            <a:r>
              <a:rPr lang="en-US" b="1" dirty="0" smtClean="0">
                <a:solidFill>
                  <a:srgbClr val="FFC000"/>
                </a:solidFill>
                <a:effectLst>
                  <a:outerShdw blurRad="38100" dist="38100" dir="2700000" algn="tl">
                    <a:srgbClr val="000000">
                      <a:alpha val="43137"/>
                    </a:srgbClr>
                  </a:outerShdw>
                </a:effectLst>
              </a:rPr>
              <a:t>Fossil #2</a:t>
            </a:r>
            <a:endParaRPr lang="en-US" b="1" dirty="0">
              <a:solidFill>
                <a:srgbClr val="FFC000"/>
              </a:solidFill>
              <a:effectLst>
                <a:outerShdw blurRad="38100" dist="38100" dir="2700000" algn="tl">
                  <a:srgbClr val="000000">
                    <a:alpha val="43137"/>
                  </a:srgbClr>
                </a:outerShdw>
              </a:effectLst>
            </a:endParaRPr>
          </a:p>
        </p:txBody>
      </p:sp>
      <p:sp>
        <p:nvSpPr>
          <p:cNvPr id="32" name="Line Callout 1 31"/>
          <p:cNvSpPr/>
          <p:nvPr/>
        </p:nvSpPr>
        <p:spPr bwMode="auto">
          <a:xfrm>
            <a:off x="762000" y="4095750"/>
            <a:ext cx="838200" cy="914400"/>
          </a:xfrm>
          <a:prstGeom prst="borderCallout1">
            <a:avLst>
              <a:gd name="adj1" fmla="val 41427"/>
              <a:gd name="adj2" fmla="val 99987"/>
              <a:gd name="adj3" fmla="val 41064"/>
              <a:gd name="adj4" fmla="val 100137"/>
            </a:avLst>
          </a:prstGeom>
          <a:solidFill>
            <a:schemeClr val="accent1">
              <a:alpha val="0"/>
            </a:scheme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00000"/>
              </a:solidFill>
              <a:effectLst/>
              <a:latin typeface="Arial" charset="0"/>
            </a:endParaRPr>
          </a:p>
        </p:txBody>
      </p:sp>
      <p:sp>
        <p:nvSpPr>
          <p:cNvPr id="26" name="Line Callout 1 25"/>
          <p:cNvSpPr/>
          <p:nvPr/>
        </p:nvSpPr>
        <p:spPr bwMode="auto">
          <a:xfrm>
            <a:off x="7086600" y="1200150"/>
            <a:ext cx="542925" cy="381000"/>
          </a:xfrm>
          <a:prstGeom prst="borderCallout1">
            <a:avLst>
              <a:gd name="adj1" fmla="val 100000"/>
              <a:gd name="adj2" fmla="val 60417"/>
              <a:gd name="adj3" fmla="val 100571"/>
              <a:gd name="adj4" fmla="val 59778"/>
            </a:avLst>
          </a:prstGeom>
          <a:solidFill>
            <a:schemeClr val="accent1">
              <a:alpha val="0"/>
            </a:scheme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00000"/>
              </a:solidFill>
              <a:effectLst/>
              <a:latin typeface="Arial" charset="0"/>
            </a:endParaRP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12000"/>
                                  </p:stCondLst>
                                  <p:childTnLst>
                                    <p:set>
                                      <p:cBhvr>
                                        <p:cTn id="9"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 restart="whenNotActive" fill="hold" evtFilter="cancelBubble" nodeType="interactiveSeq">
                <p:stCondLst>
                  <p:cond evt="onClick" delay="0">
                    <p:tgtEl>
                      <p:spTgt spid="37"/>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par>
                          <p:cTn id="15" fill="hold">
                            <p:stCondLst>
                              <p:cond delay="0"/>
                            </p:stCondLst>
                            <p:childTnLst>
                              <p:par>
                                <p:cTn id="16" presetID="1" presetClass="exit" presetSubtype="0" fill="hold" grpId="1" nodeType="after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par>
                          <p:cTn id="23" fill="hold">
                            <p:stCondLst>
                              <p:cond delay="0"/>
                            </p:stCondLst>
                            <p:childTnLst>
                              <p:par>
                                <p:cTn id="24" presetID="1" presetClass="exit" presetSubtype="0" fill="hold" grpId="1" nodeType="afterEffect">
                                  <p:stCondLst>
                                    <p:cond delay="6000"/>
                                  </p:stCondLst>
                                  <p:childTnLst>
                                    <p:set>
                                      <p:cBhvr>
                                        <p:cTn id="2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grpId="1" nodeType="afterEffect">
                                  <p:stCondLst>
                                    <p:cond delay="2000"/>
                                  </p:stCondLst>
                                  <p:childTnLst>
                                    <p:set>
                                      <p:cBhvr>
                                        <p:cTn id="33"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P spid="31" grpId="1" animBg="1"/>
      <p:bldP spid="34" grpId="0" animBg="1"/>
      <p:bldP spid="34" grpId="1" animBg="1"/>
      <p:bldP spid="36" grpId="0" animBg="1"/>
      <p:bldP spid="36" grpId="1" animBg="1"/>
      <p:bldP spid="33" grpId="0" animBg="1"/>
      <p:bldP spid="3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581024"/>
            <a:ext cx="4191000" cy="1152525"/>
          </a:xfrm>
        </p:spPr>
        <p:txBody>
          <a:bodyPr/>
          <a:lstStyle/>
          <a:p>
            <a:pPr algn="ctr"/>
            <a:r>
              <a:rPr lang="en-US" dirty="0" smtClean="0">
                <a:solidFill>
                  <a:srgbClr val="B73B09"/>
                </a:solidFill>
              </a:rPr>
              <a:t>Trace Fossils</a:t>
            </a:r>
            <a:endParaRPr lang="en-US" dirty="0">
              <a:solidFill>
                <a:srgbClr val="B73B09"/>
              </a:solidFill>
            </a:endParaRPr>
          </a:p>
        </p:txBody>
      </p:sp>
      <p:sp>
        <p:nvSpPr>
          <p:cNvPr id="13" name="TextBox 12"/>
          <p:cNvSpPr txBox="1"/>
          <p:nvPr/>
        </p:nvSpPr>
        <p:spPr>
          <a:xfrm>
            <a:off x="4724400" y="1885950"/>
            <a:ext cx="4000500" cy="1815882"/>
          </a:xfrm>
          <a:prstGeom prst="rect">
            <a:avLst/>
          </a:prstGeom>
          <a:noFill/>
        </p:spPr>
        <p:txBody>
          <a:bodyPr wrap="square" rtlCol="0">
            <a:spAutoFit/>
          </a:bodyPr>
          <a:lstStyle/>
          <a:p>
            <a:r>
              <a:rPr lang="en-US" sz="1400" dirty="0" smtClean="0">
                <a:solidFill>
                  <a:schemeClr val="bg1">
                    <a:lumMod val="50000"/>
                  </a:schemeClr>
                </a:solidFill>
                <a:latin typeface="Calibri" pitchFamily="34" charset="0"/>
              </a:rPr>
              <a:t>Trace fossils, also called </a:t>
            </a:r>
            <a:r>
              <a:rPr lang="en-US" sz="1400" dirty="0" err="1" smtClean="0">
                <a:solidFill>
                  <a:schemeClr val="bg1">
                    <a:lumMod val="50000"/>
                  </a:schemeClr>
                </a:solidFill>
                <a:latin typeface="Calibri" pitchFamily="34" charset="0"/>
              </a:rPr>
              <a:t>ichnofossils</a:t>
            </a:r>
            <a:r>
              <a:rPr lang="en-US" sz="1400" dirty="0" smtClean="0">
                <a:solidFill>
                  <a:schemeClr val="bg1">
                    <a:lumMod val="50000"/>
                  </a:schemeClr>
                </a:solidFill>
                <a:latin typeface="Calibri" pitchFamily="34" charset="0"/>
              </a:rPr>
              <a:t>, are </a:t>
            </a:r>
            <a:r>
              <a:rPr lang="en-US" sz="1400" dirty="0" smtClean="0">
                <a:solidFill>
                  <a:schemeClr val="bg1">
                    <a:lumMod val="50000"/>
                  </a:schemeClr>
                </a:solidFill>
                <a:latin typeface="Calibri" pitchFamily="34" charset="0"/>
              </a:rPr>
              <a:t>indications of past life activity </a:t>
            </a:r>
            <a:r>
              <a:rPr lang="en-US" sz="1400" dirty="0" smtClean="0">
                <a:solidFill>
                  <a:schemeClr val="bg1">
                    <a:lumMod val="50000"/>
                  </a:schemeClr>
                </a:solidFill>
                <a:latin typeface="Calibri" pitchFamily="34" charset="0"/>
              </a:rPr>
              <a:t>preserved in </a:t>
            </a:r>
            <a:r>
              <a:rPr lang="en-US" sz="1400" dirty="0" smtClean="0">
                <a:solidFill>
                  <a:schemeClr val="bg1">
                    <a:lumMod val="50000"/>
                  </a:schemeClr>
                </a:solidFill>
                <a:latin typeface="Calibri" pitchFamily="34" charset="0"/>
              </a:rPr>
              <a:t>rock</a:t>
            </a:r>
            <a:r>
              <a:rPr lang="en-US" sz="1400" dirty="0" smtClean="0">
                <a:solidFill>
                  <a:schemeClr val="bg1">
                    <a:lumMod val="50000"/>
                  </a:schemeClr>
                </a:solidFill>
                <a:latin typeface="Calibri" pitchFamily="34" charset="0"/>
              </a:rPr>
              <a:t>. </a:t>
            </a:r>
            <a:r>
              <a:rPr lang="en-US" sz="1400" dirty="0" smtClean="0">
                <a:solidFill>
                  <a:schemeClr val="bg1">
                    <a:lumMod val="50000"/>
                  </a:schemeClr>
                </a:solidFill>
                <a:latin typeface="Calibri" pitchFamily="34" charset="0"/>
              </a:rPr>
              <a:t>Most often the term refers to animal foot impression but can include tracks, tail drag marks, burrows, and tubes.  </a:t>
            </a:r>
            <a:r>
              <a:rPr lang="en-US" sz="1400" dirty="0" smtClean="0">
                <a:solidFill>
                  <a:schemeClr val="bg1">
                    <a:lumMod val="50000"/>
                  </a:schemeClr>
                </a:solidFill>
                <a:latin typeface="Calibri" pitchFamily="34" charset="0"/>
              </a:rPr>
              <a:t>These fossil provide us with clues to animal location, size, and the surface environment at the time the impression was made. Find</a:t>
            </a:r>
            <a:r>
              <a:rPr lang="en-US" sz="1400" dirty="0" smtClean="0">
                <a:solidFill>
                  <a:schemeClr val="bg1">
                    <a:lumMod val="50000"/>
                  </a:schemeClr>
                </a:solidFill>
                <a:latin typeface="Calibri" pitchFamily="34" charset="0"/>
              </a:rPr>
              <a:t>ing trace fossils requires  patience and luck. </a:t>
            </a:r>
            <a:endParaRPr lang="en-US" sz="1400" dirty="0">
              <a:solidFill>
                <a:schemeClr val="bg1">
                  <a:lumMod val="50000"/>
                </a:schemeClr>
              </a:solidFill>
              <a:latin typeface="Calibri" pitchFamily="34" charset="0"/>
            </a:endParaRPr>
          </a:p>
        </p:txBody>
      </p:sp>
      <p:sp>
        <p:nvSpPr>
          <p:cNvPr id="4" name="Action Button: Custom 3">
            <a:hlinkClick r:id="rId2"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5" name="Action Button: Custom 4">
            <a:hlinkClick r:id="rId3"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pic>
        <p:nvPicPr>
          <p:cNvPr id="9" name="Picture 8" descr="nwtrack.bmp"/>
          <p:cNvPicPr>
            <a:picLocks noChangeAspect="1"/>
          </p:cNvPicPr>
          <p:nvPr/>
        </p:nvPicPr>
        <p:blipFill>
          <a:blip r:embed="rId4" cstate="print"/>
          <a:srcRect l="12769" t="21669" r="27861" b="22457"/>
          <a:stretch>
            <a:fillRect/>
          </a:stretch>
        </p:blipFill>
        <p:spPr>
          <a:xfrm>
            <a:off x="0" y="895350"/>
            <a:ext cx="4648200" cy="3280910"/>
          </a:xfrm>
          <a:prstGeom prst="rect">
            <a:avLst/>
          </a:prstGeom>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0230.JPG"/>
          <p:cNvPicPr>
            <a:picLocks noGrp="1" noChangeAspect="1"/>
          </p:cNvPicPr>
          <p:nvPr>
            <p:ph idx="4294967295"/>
          </p:nvPr>
        </p:nvPicPr>
        <p:blipFill>
          <a:blip r:embed="rId2" cstate="print"/>
          <a:srcRect l="5937" r="15937" b="12917"/>
          <a:stretch>
            <a:fillRect/>
          </a:stretch>
        </p:blipFill>
        <p:spPr>
          <a:xfrm>
            <a:off x="0" y="2403475"/>
            <a:ext cx="3276600" cy="2740025"/>
          </a:xfrm>
        </p:spPr>
      </p:pic>
      <p:pic>
        <p:nvPicPr>
          <p:cNvPr id="5" name="Picture 4" descr="nwtrack.bmp"/>
          <p:cNvPicPr>
            <a:picLocks noChangeAspect="1"/>
          </p:cNvPicPr>
          <p:nvPr/>
        </p:nvPicPr>
        <p:blipFill>
          <a:blip r:embed="rId3" cstate="print"/>
          <a:srcRect l="12769" t="21669" r="27861" b="22457"/>
          <a:stretch>
            <a:fillRect/>
          </a:stretch>
        </p:blipFill>
        <p:spPr>
          <a:xfrm>
            <a:off x="5529646" y="2611375"/>
            <a:ext cx="3614354" cy="2551175"/>
          </a:xfrm>
          <a:prstGeom prst="rect">
            <a:avLst/>
          </a:prstGeom>
        </p:spPr>
      </p:pic>
      <p:sp>
        <p:nvSpPr>
          <p:cNvPr id="6" name="TextBox 5"/>
          <p:cNvSpPr txBox="1"/>
          <p:nvPr/>
        </p:nvSpPr>
        <p:spPr>
          <a:xfrm>
            <a:off x="0" y="133350"/>
            <a:ext cx="8839200" cy="2215991"/>
          </a:xfrm>
          <a:prstGeom prst="rect">
            <a:avLst/>
          </a:prstGeom>
          <a:noFill/>
        </p:spPr>
        <p:txBody>
          <a:bodyPr wrap="square" rtlCol="0">
            <a:spAutoFit/>
          </a:bodyPr>
          <a:lstStyle/>
          <a:p>
            <a:r>
              <a:rPr lang="en-US" b="1" dirty="0" smtClean="0">
                <a:solidFill>
                  <a:srgbClr val="B73B09"/>
                </a:solidFill>
                <a:effectLst>
                  <a:outerShdw blurRad="38100" dist="38100" dir="2700000" algn="tl">
                    <a:srgbClr val="000000">
                      <a:alpha val="43137"/>
                    </a:srgbClr>
                  </a:outerShdw>
                </a:effectLst>
                <a:latin typeface="Calibri" pitchFamily="34" charset="0"/>
              </a:rPr>
              <a:t>Individual footprints – amphibian or reptile?</a:t>
            </a:r>
          </a:p>
          <a:p>
            <a:endParaRPr lang="en-US" sz="1200" dirty="0" smtClean="0">
              <a:solidFill>
                <a:srgbClr val="0E0E0C"/>
              </a:solidFill>
              <a:effectLst>
                <a:outerShdw blurRad="38100" dist="38100" dir="2700000" algn="tl">
                  <a:srgbClr val="000000">
                    <a:alpha val="43137"/>
                  </a:srgbClr>
                </a:outerShdw>
              </a:effectLst>
              <a:latin typeface="Calibri" pitchFamily="34" charset="0"/>
            </a:endParaRPr>
          </a:p>
          <a:p>
            <a:r>
              <a:rPr lang="en-US" sz="1200" dirty="0" smtClean="0">
                <a:solidFill>
                  <a:srgbClr val="0E0E0C"/>
                </a:solidFill>
                <a:latin typeface="Calibri" pitchFamily="34" charset="0"/>
              </a:rPr>
              <a:t>These two trace fossil imprints came from some of West Virginia’s youngest rocks. </a:t>
            </a:r>
            <a:r>
              <a:rPr lang="en-US" sz="1200" dirty="0" smtClean="0">
                <a:solidFill>
                  <a:srgbClr val="0E0E0C"/>
                </a:solidFill>
                <a:latin typeface="Calibri" pitchFamily="34" charset="0"/>
              </a:rPr>
              <a:t>Interpretation </a:t>
            </a:r>
            <a:r>
              <a:rPr lang="en-US" sz="1200" dirty="0" smtClean="0">
                <a:solidFill>
                  <a:srgbClr val="0E0E0C"/>
                </a:solidFill>
                <a:latin typeface="Calibri" pitchFamily="34" charset="0"/>
              </a:rPr>
              <a:t>of the animals that made these two </a:t>
            </a:r>
            <a:r>
              <a:rPr lang="en-US" sz="1200" dirty="0" err="1" smtClean="0">
                <a:solidFill>
                  <a:srgbClr val="0E0E0C"/>
                </a:solidFill>
                <a:latin typeface="Calibri" pitchFamily="34" charset="0"/>
              </a:rPr>
              <a:t>ichnofossils</a:t>
            </a:r>
            <a:r>
              <a:rPr lang="en-US" sz="1200" dirty="0" smtClean="0">
                <a:solidFill>
                  <a:srgbClr val="0E0E0C"/>
                </a:solidFill>
                <a:latin typeface="Calibri" pitchFamily="34" charset="0"/>
              </a:rPr>
              <a:t> is open to debate. Why you might ask? First, </a:t>
            </a:r>
            <a:r>
              <a:rPr lang="en-US" sz="1200" dirty="0" smtClean="0">
                <a:solidFill>
                  <a:srgbClr val="0E0E0C"/>
                </a:solidFill>
                <a:latin typeface="Calibri" pitchFamily="34" charset="0"/>
              </a:rPr>
              <a:t>the </a:t>
            </a:r>
            <a:r>
              <a:rPr lang="en-US" sz="1200" dirty="0" smtClean="0">
                <a:solidFill>
                  <a:srgbClr val="0E0E0C"/>
                </a:solidFill>
                <a:latin typeface="Calibri" pitchFamily="34" charset="0"/>
              </a:rPr>
              <a:t>age of the rocks </a:t>
            </a:r>
            <a:r>
              <a:rPr lang="en-US" sz="1200" dirty="0" smtClean="0">
                <a:solidFill>
                  <a:srgbClr val="0E0E0C"/>
                </a:solidFill>
                <a:latin typeface="Calibri" pitchFamily="34" charset="0"/>
              </a:rPr>
              <a:t>in which they </a:t>
            </a:r>
            <a:r>
              <a:rPr lang="en-US" sz="1200" dirty="0" smtClean="0">
                <a:solidFill>
                  <a:srgbClr val="0E0E0C"/>
                </a:solidFill>
                <a:latin typeface="Calibri" pitchFamily="34" charset="0"/>
              </a:rPr>
              <a:t>were found has yet to be agreed </a:t>
            </a:r>
            <a:r>
              <a:rPr lang="en-US" sz="1200" dirty="0" smtClean="0">
                <a:solidFill>
                  <a:srgbClr val="0E0E0C"/>
                </a:solidFill>
                <a:latin typeface="Calibri" pitchFamily="34" charset="0"/>
              </a:rPr>
              <a:t>upon, </a:t>
            </a:r>
            <a:r>
              <a:rPr lang="en-US" sz="1200" dirty="0" smtClean="0">
                <a:solidFill>
                  <a:srgbClr val="0E0E0C"/>
                </a:solidFill>
                <a:latin typeface="Calibri" pitchFamily="34" charset="0"/>
              </a:rPr>
              <a:t>even though both </a:t>
            </a:r>
            <a:r>
              <a:rPr lang="en-US" sz="1200" dirty="0" smtClean="0">
                <a:solidFill>
                  <a:srgbClr val="0E0E0C"/>
                </a:solidFill>
                <a:latin typeface="Calibri" pitchFamily="34" charset="0"/>
              </a:rPr>
              <a:t>rocks </a:t>
            </a:r>
            <a:r>
              <a:rPr lang="en-US" sz="1200" dirty="0" smtClean="0">
                <a:solidFill>
                  <a:srgbClr val="0E0E0C"/>
                </a:solidFill>
                <a:latin typeface="Calibri" pitchFamily="34" charset="0"/>
              </a:rPr>
              <a:t>are about 290 millions years old.  Secondly, back then large amphibians and small to medium size reptiles (not dinosaurs) roamed the semi-tropical plains and forests of West Virginia. Unfortunately, it is difficult to differentiate their footprints. </a:t>
            </a:r>
            <a:r>
              <a:rPr lang="en-US" sz="1200" dirty="0" smtClean="0">
                <a:solidFill>
                  <a:srgbClr val="0E0E0C"/>
                </a:solidFill>
                <a:latin typeface="Calibri" pitchFamily="34" charset="0"/>
              </a:rPr>
              <a:t>The </a:t>
            </a:r>
            <a:r>
              <a:rPr lang="en-US" sz="1200" dirty="0" smtClean="0">
                <a:solidFill>
                  <a:srgbClr val="0E0E0C"/>
                </a:solidFill>
                <a:latin typeface="Calibri" pitchFamily="34" charset="0"/>
              </a:rPr>
              <a:t>print on the left is supposedly </a:t>
            </a:r>
            <a:r>
              <a:rPr lang="en-US" sz="1200" dirty="0" smtClean="0">
                <a:solidFill>
                  <a:srgbClr val="0E0E0C"/>
                </a:solidFill>
                <a:latin typeface="Calibri" pitchFamily="34" charset="0"/>
              </a:rPr>
              <a:t>that of </a:t>
            </a:r>
            <a:r>
              <a:rPr lang="en-US" sz="1200" dirty="0" smtClean="0">
                <a:solidFill>
                  <a:srgbClr val="0E0E0C"/>
                </a:solidFill>
                <a:latin typeface="Calibri" pitchFamily="34" charset="0"/>
              </a:rPr>
              <a:t>a reptile. Notice what </a:t>
            </a:r>
            <a:r>
              <a:rPr lang="en-US" sz="1200" dirty="0" smtClean="0">
                <a:solidFill>
                  <a:srgbClr val="0E0E0C"/>
                </a:solidFill>
                <a:latin typeface="Calibri" pitchFamily="34" charset="0"/>
              </a:rPr>
              <a:t>appears </a:t>
            </a:r>
            <a:r>
              <a:rPr lang="en-US" sz="1200" dirty="0" smtClean="0">
                <a:solidFill>
                  <a:srgbClr val="0E0E0C"/>
                </a:solidFill>
                <a:latin typeface="Calibri" pitchFamily="34" charset="0"/>
              </a:rPr>
              <a:t>to be a claw </a:t>
            </a:r>
            <a:r>
              <a:rPr lang="en-US" sz="1200" dirty="0" smtClean="0">
                <a:solidFill>
                  <a:srgbClr val="0E0E0C"/>
                </a:solidFill>
                <a:latin typeface="Calibri" pitchFamily="34" charset="0"/>
              </a:rPr>
              <a:t>extending from a </a:t>
            </a:r>
            <a:r>
              <a:rPr lang="en-US" sz="1200" dirty="0" smtClean="0">
                <a:solidFill>
                  <a:srgbClr val="0E0E0C"/>
                </a:solidFill>
                <a:latin typeface="Calibri" pitchFamily="34" charset="0"/>
              </a:rPr>
              <a:t>distinctive joint at the end of each digit. (We don’t know if this is front or back foot so we can’t say toes or fingers!) Can you see a difference in the print on the right? </a:t>
            </a:r>
            <a:r>
              <a:rPr lang="en-US" sz="1200" dirty="0" smtClean="0">
                <a:solidFill>
                  <a:srgbClr val="0E0E0C"/>
                </a:solidFill>
                <a:latin typeface="Calibri" pitchFamily="34" charset="0"/>
              </a:rPr>
              <a:t>Do its long digits look the same? See </a:t>
            </a:r>
            <a:r>
              <a:rPr lang="en-US" sz="1200" dirty="0" smtClean="0">
                <a:solidFill>
                  <a:srgbClr val="0E0E0C"/>
                </a:solidFill>
                <a:latin typeface="Calibri" pitchFamily="34" charset="0"/>
              </a:rPr>
              <a:t>any indications of claws like the print on the left? </a:t>
            </a:r>
            <a:r>
              <a:rPr lang="en-US" sz="1200" dirty="0" smtClean="0">
                <a:solidFill>
                  <a:srgbClr val="0E0E0C"/>
                </a:solidFill>
                <a:latin typeface="Calibri" pitchFamily="34" charset="0"/>
              </a:rPr>
              <a:t>The print on the right might be a large amphibian but we </a:t>
            </a:r>
            <a:r>
              <a:rPr lang="en-US" sz="1200" dirty="0" smtClean="0">
                <a:solidFill>
                  <a:srgbClr val="0E0E0C"/>
                </a:solidFill>
                <a:latin typeface="Calibri" pitchFamily="34" charset="0"/>
              </a:rPr>
              <a:t>just don’t know. </a:t>
            </a:r>
            <a:r>
              <a:rPr lang="en-US" sz="1200" dirty="0" smtClean="0">
                <a:solidFill>
                  <a:srgbClr val="0E0E0C"/>
                </a:solidFill>
                <a:latin typeface="Calibri" pitchFamily="34" charset="0"/>
              </a:rPr>
              <a:t>O</a:t>
            </a:r>
            <a:r>
              <a:rPr lang="en-US" sz="1200" dirty="0" smtClean="0">
                <a:solidFill>
                  <a:srgbClr val="0E0E0C"/>
                </a:solidFill>
                <a:latin typeface="Calibri" pitchFamily="34" charset="0"/>
              </a:rPr>
              <a:t>pen </a:t>
            </a:r>
            <a:r>
              <a:rPr lang="en-US" sz="1200" dirty="0" smtClean="0">
                <a:solidFill>
                  <a:srgbClr val="0E0E0C"/>
                </a:solidFill>
                <a:latin typeface="Calibri" pitchFamily="34" charset="0"/>
              </a:rPr>
              <a:t>debate is the nature of science and more than not leads to </a:t>
            </a:r>
            <a:r>
              <a:rPr lang="en-US" sz="1200" dirty="0" smtClean="0">
                <a:solidFill>
                  <a:srgbClr val="0E0E0C"/>
                </a:solidFill>
                <a:latin typeface="Calibri" pitchFamily="34" charset="0"/>
              </a:rPr>
              <a:t>consensus but, since it always lead to the need to know, it opens pathways for contributions by every new generation of geologists.</a:t>
            </a:r>
            <a:endParaRPr lang="en-US" sz="1200" dirty="0">
              <a:solidFill>
                <a:srgbClr val="0E0E0C"/>
              </a:solidFill>
              <a:latin typeface="Calibri" pitchFamily="34" charset="0"/>
            </a:endParaRPr>
          </a:p>
        </p:txBody>
      </p:sp>
      <p:sp>
        <p:nvSpPr>
          <p:cNvPr id="7" name="TextBox 6"/>
          <p:cNvSpPr txBox="1"/>
          <p:nvPr/>
        </p:nvSpPr>
        <p:spPr>
          <a:xfrm>
            <a:off x="3810000" y="2952750"/>
            <a:ext cx="891591" cy="646331"/>
          </a:xfrm>
          <a:prstGeom prst="rect">
            <a:avLst/>
          </a:prstGeom>
          <a:noFill/>
        </p:spPr>
        <p:txBody>
          <a:bodyPr wrap="none" rtlCol="0">
            <a:spAutoFit/>
          </a:bodyPr>
          <a:lstStyle/>
          <a:p>
            <a:r>
              <a:rPr lang="en-US" sz="1200" dirty="0" smtClean="0">
                <a:solidFill>
                  <a:srgbClr val="FF0000"/>
                </a:solidFill>
              </a:rPr>
              <a:t>Claws?</a:t>
            </a:r>
          </a:p>
          <a:p>
            <a:endParaRPr lang="en-US" sz="1200" dirty="0" smtClean="0">
              <a:solidFill>
                <a:srgbClr val="FF0000"/>
              </a:solidFill>
            </a:endParaRPr>
          </a:p>
          <a:p>
            <a:r>
              <a:rPr lang="en-US" sz="1200" dirty="0" smtClean="0">
                <a:solidFill>
                  <a:srgbClr val="FF0000"/>
                </a:solidFill>
              </a:rPr>
              <a:t>No claws?</a:t>
            </a:r>
            <a:endParaRPr lang="en-US" sz="1200" dirty="0">
              <a:solidFill>
                <a:srgbClr val="FF0000"/>
              </a:solidFill>
            </a:endParaRPr>
          </a:p>
        </p:txBody>
      </p:sp>
      <p:cxnSp>
        <p:nvCxnSpPr>
          <p:cNvPr id="9" name="Straight Arrow Connector 8"/>
          <p:cNvCxnSpPr/>
          <p:nvPr/>
        </p:nvCxnSpPr>
        <p:spPr bwMode="auto">
          <a:xfrm rot="10800000">
            <a:off x="3048000" y="3105150"/>
            <a:ext cx="762000"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rot="5400000">
            <a:off x="3086100" y="3143250"/>
            <a:ext cx="762000" cy="6858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rot="5400000">
            <a:off x="2400300" y="3448050"/>
            <a:ext cx="1752600" cy="10668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4724400" y="3486150"/>
            <a:ext cx="3581400" cy="152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0" name="Action Button: Custom 9">
            <a:hlinkClick r:id="rId4"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1" name="Action Button: Custom 10">
            <a:hlinkClick r:id="rId5"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ORAGE1\geoscience\Books\Second edition\Sedimentary Rocks Illustrations ED-16\Figure 36.jpg"/>
          <p:cNvPicPr>
            <a:picLocks noGrp="1" noChangeAspect="1" noChangeArrowheads="1"/>
          </p:cNvPicPr>
          <p:nvPr>
            <p:ph idx="1"/>
          </p:nvPr>
        </p:nvPicPr>
        <p:blipFill>
          <a:blip r:embed="rId2" cstate="print"/>
          <a:srcRect t="44757" r="39942" b="1827"/>
          <a:stretch>
            <a:fillRect/>
          </a:stretch>
        </p:blipFill>
        <p:spPr bwMode="auto">
          <a:xfrm>
            <a:off x="4453370" y="-19050"/>
            <a:ext cx="4690630" cy="3200400"/>
          </a:xfrm>
          <a:prstGeom prst="rect">
            <a:avLst/>
          </a:prstGeom>
          <a:noFill/>
        </p:spPr>
      </p:pic>
      <p:sp>
        <p:nvSpPr>
          <p:cNvPr id="6" name="TextBox 5"/>
          <p:cNvSpPr txBox="1"/>
          <p:nvPr/>
        </p:nvSpPr>
        <p:spPr>
          <a:xfrm>
            <a:off x="0" y="0"/>
            <a:ext cx="4495800" cy="2769989"/>
          </a:xfrm>
          <a:prstGeom prst="rect">
            <a:avLst/>
          </a:prstGeom>
          <a:noFill/>
        </p:spPr>
        <p:txBody>
          <a:bodyPr wrap="square" rtlCol="0">
            <a:spAutoFit/>
          </a:bodyPr>
          <a:lstStyle/>
          <a:p>
            <a:r>
              <a:rPr lang="en-US" b="1" dirty="0" err="1" smtClean="0">
                <a:solidFill>
                  <a:srgbClr val="B73B09"/>
                </a:solidFill>
                <a:effectLst>
                  <a:outerShdw blurRad="38100" dist="38100" dir="2700000" algn="tl">
                    <a:srgbClr val="000000">
                      <a:alpha val="43137"/>
                    </a:srgbClr>
                  </a:outerShdw>
                </a:effectLst>
                <a:latin typeface="Calibri" pitchFamily="34" charset="0"/>
              </a:rPr>
              <a:t>Trackway</a:t>
            </a:r>
            <a:endParaRPr lang="en-US" b="1" dirty="0" smtClean="0">
              <a:solidFill>
                <a:srgbClr val="B73B09"/>
              </a:solidFill>
              <a:effectLst>
                <a:outerShdw blurRad="38100" dist="38100" dir="2700000" algn="tl">
                  <a:srgbClr val="000000">
                    <a:alpha val="43137"/>
                  </a:srgbClr>
                </a:outerShdw>
              </a:effectLst>
              <a:latin typeface="Calibri" pitchFamily="34" charset="0"/>
            </a:endParaRPr>
          </a:p>
          <a:p>
            <a:endParaRPr lang="en-US" sz="1200" dirty="0" smtClean="0">
              <a:solidFill>
                <a:schemeClr val="bg1">
                  <a:lumMod val="50000"/>
                </a:schemeClr>
              </a:solidFill>
              <a:latin typeface="Calibri" pitchFamily="34" charset="0"/>
            </a:endParaRPr>
          </a:p>
          <a:p>
            <a:r>
              <a:rPr lang="en-US" sz="1200" dirty="0" smtClean="0">
                <a:solidFill>
                  <a:schemeClr val="bg1">
                    <a:lumMod val="50000"/>
                  </a:schemeClr>
                </a:solidFill>
                <a:latin typeface="Calibri" pitchFamily="34" charset="0"/>
              </a:rPr>
              <a:t>These tracks were made by a four-footed amphibian that once roamed Tucker County. It was about 60cm (2 feet) long and looked like a large salamander with teeth! One day it was walking through the mud and left behind a series of footprints. Not too long afterward, the area was flooded by slowly rising muddy water, filling the footprint impressions with more mud. About 305 million years after it walked through the mud, a geologist split open the piece of rock, exposing the footprints. </a:t>
            </a:r>
          </a:p>
          <a:p>
            <a:endParaRPr lang="en-US" sz="1200" dirty="0" smtClean="0">
              <a:solidFill>
                <a:schemeClr val="bg1">
                  <a:lumMod val="50000"/>
                </a:schemeClr>
              </a:solidFill>
              <a:latin typeface="Calibri" pitchFamily="34" charset="0"/>
            </a:endParaRPr>
          </a:p>
          <a:p>
            <a:r>
              <a:rPr lang="en-US" sz="1200" dirty="0" smtClean="0">
                <a:solidFill>
                  <a:schemeClr val="bg1">
                    <a:lumMod val="50000"/>
                  </a:schemeClr>
                </a:solidFill>
                <a:latin typeface="Calibri" pitchFamily="34" charset="0"/>
              </a:rPr>
              <a:t>The previous description provides clues as to what kind of sedimentary rock the </a:t>
            </a:r>
            <a:r>
              <a:rPr lang="en-US" sz="1200" dirty="0" err="1" smtClean="0">
                <a:solidFill>
                  <a:schemeClr val="bg1">
                    <a:lumMod val="50000"/>
                  </a:schemeClr>
                </a:solidFill>
                <a:latin typeface="Calibri" pitchFamily="34" charset="0"/>
              </a:rPr>
              <a:t>trackway</a:t>
            </a:r>
            <a:r>
              <a:rPr lang="en-US" sz="1200" dirty="0" smtClean="0">
                <a:solidFill>
                  <a:schemeClr val="bg1">
                    <a:lumMod val="50000"/>
                  </a:schemeClr>
                </a:solidFill>
                <a:latin typeface="Calibri" pitchFamily="34" charset="0"/>
              </a:rPr>
              <a:t> was found in and what kind of animal made the impressions. Can you pick the right one from those below?</a:t>
            </a:r>
            <a:endParaRPr lang="en-US" sz="1200" dirty="0">
              <a:solidFill>
                <a:schemeClr val="tx2"/>
              </a:solidFill>
              <a:latin typeface="Calibri" pitchFamily="34" charset="0"/>
            </a:endParaRPr>
          </a:p>
        </p:txBody>
      </p:sp>
      <p:sp>
        <p:nvSpPr>
          <p:cNvPr id="8" name="TextBox 7"/>
          <p:cNvSpPr txBox="1"/>
          <p:nvPr/>
        </p:nvSpPr>
        <p:spPr>
          <a:xfrm>
            <a:off x="152400" y="2876550"/>
            <a:ext cx="4267200" cy="276999"/>
          </a:xfrm>
          <a:prstGeom prst="rect">
            <a:avLst/>
          </a:prstGeom>
          <a:noFill/>
        </p:spPr>
        <p:txBody>
          <a:bodyPr wrap="square" rtlCol="0">
            <a:spAutoFit/>
          </a:bodyPr>
          <a:lstStyle/>
          <a:p>
            <a:r>
              <a:rPr lang="en-US" sz="1200" b="1" dirty="0" smtClean="0">
                <a:solidFill>
                  <a:srgbClr val="B73B09"/>
                </a:solidFill>
                <a:effectLst>
                  <a:outerShdw blurRad="38100" dist="38100" dir="2700000" algn="tl">
                    <a:srgbClr val="000000">
                      <a:alpha val="43137"/>
                    </a:srgbClr>
                  </a:outerShdw>
                </a:effectLst>
                <a:latin typeface="Calibri" pitchFamily="34" charset="0"/>
              </a:rPr>
              <a:t>Based on what you just read, what kind of animal was I?</a:t>
            </a:r>
          </a:p>
        </p:txBody>
      </p:sp>
      <p:sp>
        <p:nvSpPr>
          <p:cNvPr id="9" name="TextBox 8"/>
          <p:cNvSpPr txBox="1"/>
          <p:nvPr/>
        </p:nvSpPr>
        <p:spPr>
          <a:xfrm>
            <a:off x="152400" y="3906619"/>
            <a:ext cx="6248400" cy="276999"/>
          </a:xfrm>
          <a:prstGeom prst="rect">
            <a:avLst/>
          </a:prstGeom>
          <a:noFill/>
        </p:spPr>
        <p:txBody>
          <a:bodyPr wrap="square" rtlCol="0">
            <a:spAutoFit/>
          </a:bodyPr>
          <a:lstStyle/>
          <a:p>
            <a:r>
              <a:rPr lang="en-US" sz="1200" b="1" dirty="0" smtClean="0">
                <a:solidFill>
                  <a:srgbClr val="B73B09"/>
                </a:solidFill>
                <a:effectLst>
                  <a:outerShdw blurRad="38100" dist="38100" dir="2700000" algn="tl">
                    <a:srgbClr val="000000">
                      <a:alpha val="43137"/>
                    </a:srgbClr>
                  </a:outerShdw>
                </a:effectLst>
                <a:latin typeface="Calibri" pitchFamily="34" charset="0"/>
              </a:rPr>
              <a:t>Based on what you just read, which sedimentary rock were my footprints found in?</a:t>
            </a:r>
          </a:p>
        </p:txBody>
      </p:sp>
      <p:sp>
        <p:nvSpPr>
          <p:cNvPr id="11" name="Action Button: Custom 10">
            <a:hlinkClick r:id="rId3"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7" name="Action Button: Custom 16">
            <a:hlinkClick r:id="rId4" action="ppaction://hlinksldjump" highlightClick="1"/>
          </p:cNvPr>
          <p:cNvSpPr/>
          <p:nvPr/>
        </p:nvSpPr>
        <p:spPr bwMode="auto">
          <a:xfrm>
            <a:off x="8229600" y="453390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pic>
        <p:nvPicPr>
          <p:cNvPr id="18" name="Picture 17" descr="DSC00223.JPG"/>
          <p:cNvPicPr>
            <a:picLocks noChangeAspect="1"/>
          </p:cNvPicPr>
          <p:nvPr/>
        </p:nvPicPr>
        <p:blipFill>
          <a:blip r:embed="rId5" cstate="print"/>
          <a:srcRect l="12268" t="10891" r="8178" b="16337"/>
          <a:stretch>
            <a:fillRect/>
          </a:stretch>
        </p:blipFill>
        <p:spPr>
          <a:xfrm>
            <a:off x="6478583" y="2571750"/>
            <a:ext cx="2665417" cy="1828800"/>
          </a:xfrm>
          <a:prstGeom prst="rect">
            <a:avLst/>
          </a:prstGeom>
        </p:spPr>
      </p:pic>
      <p:sp>
        <p:nvSpPr>
          <p:cNvPr id="19" name="Multiply 18"/>
          <p:cNvSpPr/>
          <p:nvPr/>
        </p:nvSpPr>
        <p:spPr bwMode="auto">
          <a:xfrm>
            <a:off x="2743200" y="34861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L-Shape 22"/>
          <p:cNvSpPr/>
          <p:nvPr/>
        </p:nvSpPr>
        <p:spPr bwMode="auto">
          <a:xfrm>
            <a:off x="990600" y="35623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Multiply 23"/>
          <p:cNvSpPr/>
          <p:nvPr/>
        </p:nvSpPr>
        <p:spPr bwMode="auto">
          <a:xfrm>
            <a:off x="2209800" y="44767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L-Shape 24"/>
          <p:cNvSpPr/>
          <p:nvPr/>
        </p:nvSpPr>
        <p:spPr bwMode="auto">
          <a:xfrm>
            <a:off x="914400" y="45529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Multiply 25"/>
          <p:cNvSpPr/>
          <p:nvPr/>
        </p:nvSpPr>
        <p:spPr bwMode="auto">
          <a:xfrm>
            <a:off x="3514725" y="44767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Bevel 27"/>
          <p:cNvSpPr/>
          <p:nvPr/>
        </p:nvSpPr>
        <p:spPr bwMode="auto">
          <a:xfrm>
            <a:off x="609600" y="3257550"/>
            <a:ext cx="990600" cy="2286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Amphibian</a:t>
            </a:r>
          </a:p>
        </p:txBody>
      </p:sp>
      <p:sp>
        <p:nvSpPr>
          <p:cNvPr id="29" name="Bevel 28"/>
          <p:cNvSpPr/>
          <p:nvPr/>
        </p:nvSpPr>
        <p:spPr bwMode="auto">
          <a:xfrm>
            <a:off x="2514600" y="3257550"/>
            <a:ext cx="990600" cy="2286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Reptile</a:t>
            </a:r>
          </a:p>
        </p:txBody>
      </p:sp>
      <p:sp>
        <p:nvSpPr>
          <p:cNvPr id="30" name="Bevel 29"/>
          <p:cNvSpPr/>
          <p:nvPr/>
        </p:nvSpPr>
        <p:spPr bwMode="auto">
          <a:xfrm>
            <a:off x="533400" y="4248150"/>
            <a:ext cx="990600" cy="2286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Shale</a:t>
            </a:r>
            <a:endPar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endParaRPr>
          </a:p>
        </p:txBody>
      </p:sp>
      <p:sp>
        <p:nvSpPr>
          <p:cNvPr id="31" name="Bevel 30"/>
          <p:cNvSpPr/>
          <p:nvPr/>
        </p:nvSpPr>
        <p:spPr bwMode="auto">
          <a:xfrm>
            <a:off x="1905000" y="4248150"/>
            <a:ext cx="990600" cy="2286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Sandstone</a:t>
            </a:r>
          </a:p>
        </p:txBody>
      </p:sp>
      <p:sp>
        <p:nvSpPr>
          <p:cNvPr id="32" name="Bevel 31"/>
          <p:cNvSpPr/>
          <p:nvPr/>
        </p:nvSpPr>
        <p:spPr bwMode="auto">
          <a:xfrm>
            <a:off x="3219450" y="4248150"/>
            <a:ext cx="990600" cy="2286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Limestone</a:t>
            </a:r>
            <a:endPar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endParaRPr>
          </a:p>
        </p:txBody>
      </p:sp>
      <p:sp>
        <p:nvSpPr>
          <p:cNvPr id="20" name="Oval Callout 19"/>
          <p:cNvSpPr/>
          <p:nvPr/>
        </p:nvSpPr>
        <p:spPr bwMode="auto">
          <a:xfrm>
            <a:off x="1295400" y="3257550"/>
            <a:ext cx="914400" cy="304800"/>
          </a:xfrm>
          <a:prstGeom prst="wedgeEllipseCallout">
            <a:avLst>
              <a:gd name="adj1" fmla="val -62591"/>
              <a:gd name="adj2" fmla="val 76015"/>
            </a:avLst>
          </a:prstGeom>
          <a:solidFill>
            <a:srgbClr val="FFFFFF">
              <a:alpha val="55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9900"/>
                </a:solidFill>
                <a:effectLst/>
                <a:latin typeface="Calibri" pitchFamily="34" charset="0"/>
              </a:rPr>
              <a:t>Correct!</a:t>
            </a:r>
          </a:p>
        </p:txBody>
      </p:sp>
      <p:sp>
        <p:nvSpPr>
          <p:cNvPr id="21" name="Oval Callout 20"/>
          <p:cNvSpPr/>
          <p:nvPr/>
        </p:nvSpPr>
        <p:spPr bwMode="auto">
          <a:xfrm>
            <a:off x="3124200" y="3333750"/>
            <a:ext cx="914400" cy="285750"/>
          </a:xfrm>
          <a:prstGeom prst="wedgeEllipseCallout">
            <a:avLst>
              <a:gd name="adj1" fmla="val -61340"/>
              <a:gd name="adj2" fmla="val 61223"/>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Calibri" pitchFamily="34" charset="0"/>
              </a:rPr>
              <a:t>Sorry, try</a:t>
            </a:r>
            <a:r>
              <a:rPr kumimoji="0" lang="en-US" sz="1000" b="1" i="0" u="none" strike="noStrike" cap="none" normalizeH="0" dirty="0" smtClean="0">
                <a:ln>
                  <a:noFill/>
                </a:ln>
                <a:solidFill>
                  <a:srgbClr val="FF0000"/>
                </a:solidFill>
                <a:effectLst/>
                <a:latin typeface="Calibri" pitchFamily="34" charset="0"/>
              </a:rPr>
              <a:t> again</a:t>
            </a:r>
            <a:endParaRPr kumimoji="0" lang="en-US" sz="1000" b="1" i="0" u="none" strike="noStrike" cap="none" normalizeH="0" baseline="0" dirty="0" smtClean="0">
              <a:ln>
                <a:noFill/>
              </a:ln>
              <a:solidFill>
                <a:srgbClr val="FF0000"/>
              </a:solidFill>
              <a:effectLst/>
              <a:latin typeface="Calibri" pitchFamily="34" charset="0"/>
            </a:endParaRPr>
          </a:p>
        </p:txBody>
      </p:sp>
      <p:sp>
        <p:nvSpPr>
          <p:cNvPr id="22" name="TextBox 21"/>
          <p:cNvSpPr txBox="1"/>
          <p:nvPr/>
        </p:nvSpPr>
        <p:spPr>
          <a:xfrm>
            <a:off x="2362200" y="2772311"/>
            <a:ext cx="3505200" cy="1323439"/>
          </a:xfrm>
          <a:prstGeom prst="rect">
            <a:avLst/>
          </a:prstGeom>
          <a:solidFill>
            <a:srgbClr val="FFFFFF"/>
          </a:solidFill>
          <a:ln>
            <a:solidFill>
              <a:srgbClr val="009900"/>
            </a:solidFill>
          </a:ln>
        </p:spPr>
        <p:txBody>
          <a:bodyPr wrap="square" rtlCol="0">
            <a:spAutoFit/>
          </a:bodyPr>
          <a:lstStyle/>
          <a:p>
            <a:r>
              <a:rPr lang="en-US" sz="1000" dirty="0" smtClean="0">
                <a:solidFill>
                  <a:schemeClr val="bg1">
                    <a:lumMod val="50000"/>
                  </a:schemeClr>
                </a:solidFill>
                <a:latin typeface="Calibri" pitchFamily="34" charset="0"/>
              </a:rPr>
              <a:t>Studying the track arrangement helped us determine that the animal had four feet and walked like a salamander. The prints do not seem to indicate the presence of claws. Also, there was no mark left where its tail should have dragged through the mud. The animal was probably a 60cm (2 feet) long amphibian. It made the imprints as it walked across a muddy pond or shoreline where water may have been deep enough to float its tail. </a:t>
            </a:r>
            <a:endParaRPr lang="en-US" sz="1000" dirty="0">
              <a:solidFill>
                <a:schemeClr val="bg1">
                  <a:lumMod val="50000"/>
                </a:schemeClr>
              </a:solidFill>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xit" presetSubtype="0" fill="hold" grpId="1" nodeType="afterEffect">
                                  <p:stCondLst>
                                    <p:cond delay="0"/>
                                  </p:stCondLst>
                                  <p:iterate type="lt">
                                    <p:tmPct val="0"/>
                                  </p:iterate>
                                  <p:childTnLst>
                                    <p:animEffect transition="out" filter="fade">
                                      <p:cBhvr>
                                        <p:cTn id="13" dur="2000"/>
                                        <p:tgtEl>
                                          <p:spTgt spid="23"/>
                                        </p:tgtEl>
                                      </p:cBhvr>
                                    </p:animEffect>
                                    <p:set>
                                      <p:cBhvr>
                                        <p:cTn id="14" dur="1" fill="hold">
                                          <p:stCondLst>
                                            <p:cond delay="1999"/>
                                          </p:stCondLst>
                                        </p:cTn>
                                        <p:tgtEl>
                                          <p:spTgt spid="23"/>
                                        </p:tgtEl>
                                        <p:attrNameLst>
                                          <p:attrName>style.visibility</p:attrName>
                                        </p:attrNameLst>
                                      </p:cBhvr>
                                      <p:to>
                                        <p:strVal val="hidden"/>
                                      </p:to>
                                    </p:set>
                                  </p:childTnLst>
                                </p:cTn>
                              </p:par>
                              <p:par>
                                <p:cTn id="15" presetID="11" presetClass="entr" presetSubtype="0" fill="hold" grpId="0" nodeType="withEffect">
                                  <p:stCondLst>
                                    <p:cond delay="0"/>
                                  </p:stCondLst>
                                  <p:childTnLst>
                                    <p:set>
                                      <p:cBhvr>
                                        <p:cTn id="16" dur="2000">
                                          <p:stCondLst>
                                            <p:cond delay="0"/>
                                          </p:stCondLst>
                                        </p:cTn>
                                        <p:tgtEl>
                                          <p:spTgt spid="20"/>
                                        </p:tgtEl>
                                        <p:attrNameLst>
                                          <p:attrName>style.visibility</p:attrName>
                                        </p:attrNameLst>
                                      </p:cBhvr>
                                      <p:to>
                                        <p:strVal val="visible"/>
                                      </p:to>
                                    </p:set>
                                  </p:childTnLst>
                                </p:cTn>
                              </p:par>
                              <p:par>
                                <p:cTn id="17" presetID="11" presetClass="entr" presetSubtype="0" fill="hold" grpId="0" nodeType="withEffect">
                                  <p:stCondLst>
                                    <p:cond delay="0"/>
                                  </p:stCondLst>
                                  <p:childTnLst>
                                    <p:set>
                                      <p:cBhvr>
                                        <p:cTn id="18" dur="12000">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9" restart="whenNotActive" fill="hold" evtFilter="cancelBubble" nodeType="interactiveSeq">
                <p:stCondLst>
                  <p:cond evt="onClick" delay="0">
                    <p:tgtEl>
                      <p:spTgt spid="29"/>
                    </p:tgtEl>
                  </p:cond>
                </p:stCondLst>
                <p:endSync evt="end" delay="0">
                  <p:rtn val="all"/>
                </p:endSync>
                <p:childTnLst>
                  <p:par>
                    <p:cTn id="20" fill="hold">
                      <p:stCondLst>
                        <p:cond delay="0"/>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fltVal val="0"/>
                                          </p:val>
                                        </p:tav>
                                        <p:tav tm="100000">
                                          <p:val>
                                            <p:strVal val="#ppt_w"/>
                                          </p:val>
                                        </p:tav>
                                      </p:tavLst>
                                    </p:anim>
                                    <p:anim calcmode="lin" valueType="num">
                                      <p:cBhvr>
                                        <p:cTn id="25" dur="1000" fill="hold"/>
                                        <p:tgtEl>
                                          <p:spTgt spid="19"/>
                                        </p:tgtEl>
                                        <p:attrNameLst>
                                          <p:attrName>ppt_h</p:attrName>
                                        </p:attrNameLst>
                                      </p:cBhvr>
                                      <p:tavLst>
                                        <p:tav tm="0">
                                          <p:val>
                                            <p:fltVal val="0"/>
                                          </p:val>
                                        </p:tav>
                                        <p:tav tm="100000">
                                          <p:val>
                                            <p:strVal val="#ppt_h"/>
                                          </p:val>
                                        </p:tav>
                                      </p:tavLst>
                                    </p:anim>
                                    <p:anim calcmode="lin" valueType="num">
                                      <p:cBhvr>
                                        <p:cTn id="26" dur="1000" fill="hold"/>
                                        <p:tgtEl>
                                          <p:spTgt spid="19"/>
                                        </p:tgtEl>
                                        <p:attrNameLst>
                                          <p:attrName>style.rotation</p:attrName>
                                        </p:attrNameLst>
                                      </p:cBhvr>
                                      <p:tavLst>
                                        <p:tav tm="0">
                                          <p:val>
                                            <p:fltVal val="90"/>
                                          </p:val>
                                        </p:tav>
                                        <p:tav tm="100000">
                                          <p:val>
                                            <p:fltVal val="0"/>
                                          </p:val>
                                        </p:tav>
                                      </p:tavLst>
                                    </p:anim>
                                    <p:animEffect transition="in" filter="fade">
                                      <p:cBhvr>
                                        <p:cTn id="27" dur="1000"/>
                                        <p:tgtEl>
                                          <p:spTgt spid="19"/>
                                        </p:tgtEl>
                                      </p:cBhvr>
                                    </p:animEffect>
                                  </p:childTnLst>
                                </p:cTn>
                              </p:par>
                            </p:childTnLst>
                          </p:cTn>
                        </p:par>
                        <p:par>
                          <p:cTn id="28" fill="hold">
                            <p:stCondLst>
                              <p:cond delay="1000"/>
                            </p:stCondLst>
                            <p:childTnLst>
                              <p:par>
                                <p:cTn id="29" presetID="10" presetClass="exit" presetSubtype="0" fill="hold" grpId="1" nodeType="afterEffect">
                                  <p:stCondLst>
                                    <p:cond delay="0"/>
                                  </p:stCondLst>
                                  <p:iterate type="lt">
                                    <p:tmPct val="0"/>
                                  </p:iterate>
                                  <p:childTnLst>
                                    <p:animEffect transition="out" filter="fade">
                                      <p:cBhvr>
                                        <p:cTn id="30" dur="2000"/>
                                        <p:tgtEl>
                                          <p:spTgt spid="19"/>
                                        </p:tgtEl>
                                      </p:cBhvr>
                                    </p:animEffect>
                                    <p:set>
                                      <p:cBhvr>
                                        <p:cTn id="31" dur="1" fill="hold">
                                          <p:stCondLst>
                                            <p:cond delay="1999"/>
                                          </p:stCondLst>
                                        </p:cTn>
                                        <p:tgtEl>
                                          <p:spTgt spid="19"/>
                                        </p:tgtEl>
                                        <p:attrNameLst>
                                          <p:attrName>style.visibility</p:attrName>
                                        </p:attrNameLst>
                                      </p:cBhvr>
                                      <p:to>
                                        <p:strVal val="hidden"/>
                                      </p:to>
                                    </p:set>
                                  </p:childTnLst>
                                </p:cTn>
                              </p:par>
                              <p:par>
                                <p:cTn id="32" presetID="11" presetClass="entr" presetSubtype="0" fill="hold" grpId="0" nodeType="withEffect">
                                  <p:stCondLst>
                                    <p:cond delay="0"/>
                                  </p:stCondLst>
                                  <p:childTnLst>
                                    <p:set>
                                      <p:cBhvr>
                                        <p:cTn id="33" dur="2000">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31" presetClass="entr" presetSubtype="0" fill="hold" grpId="0" nodeType="clickEffect">
                                  <p:stCondLst>
                                    <p:cond delay="500"/>
                                  </p:stCondLst>
                                  <p:iterate type="lt">
                                    <p:tmPct val="5000"/>
                                  </p:iterate>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 calcmode="lin" valueType="num">
                                      <p:cBhvr>
                                        <p:cTn id="41" dur="1000" fill="hold"/>
                                        <p:tgtEl>
                                          <p:spTgt spid="25"/>
                                        </p:tgtEl>
                                        <p:attrNameLst>
                                          <p:attrName>style.rotation</p:attrName>
                                        </p:attrNameLst>
                                      </p:cBhvr>
                                      <p:tavLst>
                                        <p:tav tm="0">
                                          <p:val>
                                            <p:fltVal val="90"/>
                                          </p:val>
                                        </p:tav>
                                        <p:tav tm="100000">
                                          <p:val>
                                            <p:fltVal val="0"/>
                                          </p:val>
                                        </p:tav>
                                      </p:tavLst>
                                    </p:anim>
                                    <p:animEffect transition="in" filter="fade">
                                      <p:cBhvr>
                                        <p:cTn id="42" dur="1000"/>
                                        <p:tgtEl>
                                          <p:spTgt spid="25"/>
                                        </p:tgtEl>
                                      </p:cBhvr>
                                    </p:animEffect>
                                  </p:childTnLst>
                                </p:cTn>
                              </p:par>
                            </p:childTnLst>
                          </p:cTn>
                        </p:par>
                        <p:par>
                          <p:cTn id="43" fill="hold">
                            <p:stCondLst>
                              <p:cond delay="1500"/>
                            </p:stCondLst>
                            <p:childTnLst>
                              <p:par>
                                <p:cTn id="44" presetID="10" presetClass="exit" presetSubtype="0" fill="hold" grpId="1" nodeType="afterEffect">
                                  <p:stCondLst>
                                    <p:cond delay="0"/>
                                  </p:stCondLst>
                                  <p:iterate type="lt">
                                    <p:tmPct val="0"/>
                                  </p:iterate>
                                  <p:childTnLst>
                                    <p:animEffect transition="out" filter="fade">
                                      <p:cBhvr>
                                        <p:cTn id="45" dur="2000"/>
                                        <p:tgtEl>
                                          <p:spTgt spid="25"/>
                                        </p:tgtEl>
                                      </p:cBhvr>
                                    </p:animEffect>
                                    <p:set>
                                      <p:cBhvr>
                                        <p:cTn id="46"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31"/>
                    </p:tgtEl>
                  </p:cond>
                </p:stCondLst>
                <p:endSync evt="end" delay="0">
                  <p:rtn val="all"/>
                </p:endSync>
                <p:childTnLst>
                  <p:par>
                    <p:cTn id="48" fill="hold">
                      <p:stCondLst>
                        <p:cond delay="0"/>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24"/>
                                        </p:tgtEl>
                                        <p:attrNameLst>
                                          <p:attrName>style.visibility</p:attrName>
                                        </p:attrNameLst>
                                      </p:cBhvr>
                                      <p:to>
                                        <p:strVal val="visible"/>
                                      </p:to>
                                    </p:set>
                                    <p:anim calcmode="lin" valueType="num">
                                      <p:cBhvr>
                                        <p:cTn id="52" dur="1000" fill="hold"/>
                                        <p:tgtEl>
                                          <p:spTgt spid="24"/>
                                        </p:tgtEl>
                                        <p:attrNameLst>
                                          <p:attrName>ppt_w</p:attrName>
                                        </p:attrNameLst>
                                      </p:cBhvr>
                                      <p:tavLst>
                                        <p:tav tm="0">
                                          <p:val>
                                            <p:fltVal val="0"/>
                                          </p:val>
                                        </p:tav>
                                        <p:tav tm="100000">
                                          <p:val>
                                            <p:strVal val="#ppt_w"/>
                                          </p:val>
                                        </p:tav>
                                      </p:tavLst>
                                    </p:anim>
                                    <p:anim calcmode="lin" valueType="num">
                                      <p:cBhvr>
                                        <p:cTn id="53" dur="1000" fill="hold"/>
                                        <p:tgtEl>
                                          <p:spTgt spid="24"/>
                                        </p:tgtEl>
                                        <p:attrNameLst>
                                          <p:attrName>ppt_h</p:attrName>
                                        </p:attrNameLst>
                                      </p:cBhvr>
                                      <p:tavLst>
                                        <p:tav tm="0">
                                          <p:val>
                                            <p:fltVal val="0"/>
                                          </p:val>
                                        </p:tav>
                                        <p:tav tm="100000">
                                          <p:val>
                                            <p:strVal val="#ppt_h"/>
                                          </p:val>
                                        </p:tav>
                                      </p:tavLst>
                                    </p:anim>
                                    <p:anim calcmode="lin" valueType="num">
                                      <p:cBhvr>
                                        <p:cTn id="54" dur="1000" fill="hold"/>
                                        <p:tgtEl>
                                          <p:spTgt spid="24"/>
                                        </p:tgtEl>
                                        <p:attrNameLst>
                                          <p:attrName>style.rotation</p:attrName>
                                        </p:attrNameLst>
                                      </p:cBhvr>
                                      <p:tavLst>
                                        <p:tav tm="0">
                                          <p:val>
                                            <p:fltVal val="90"/>
                                          </p:val>
                                        </p:tav>
                                        <p:tav tm="100000">
                                          <p:val>
                                            <p:fltVal val="0"/>
                                          </p:val>
                                        </p:tav>
                                      </p:tavLst>
                                    </p:anim>
                                    <p:animEffect transition="in" filter="fade">
                                      <p:cBhvr>
                                        <p:cTn id="55" dur="1000"/>
                                        <p:tgtEl>
                                          <p:spTgt spid="24"/>
                                        </p:tgtEl>
                                      </p:cBhvr>
                                    </p:animEffect>
                                  </p:childTnLst>
                                </p:cTn>
                              </p:par>
                            </p:childTnLst>
                          </p:cTn>
                        </p:par>
                        <p:par>
                          <p:cTn id="56" fill="hold">
                            <p:stCondLst>
                              <p:cond delay="1000"/>
                            </p:stCondLst>
                            <p:childTnLst>
                              <p:par>
                                <p:cTn id="57" presetID="10" presetClass="exit" presetSubtype="0" fill="hold" grpId="1" nodeType="afterEffect">
                                  <p:stCondLst>
                                    <p:cond delay="0"/>
                                  </p:stCondLst>
                                  <p:iterate type="lt">
                                    <p:tmPct val="0"/>
                                  </p:iterate>
                                  <p:childTnLst>
                                    <p:animEffect transition="out" filter="fade">
                                      <p:cBhvr>
                                        <p:cTn id="58" dur="2000"/>
                                        <p:tgtEl>
                                          <p:spTgt spid="24"/>
                                        </p:tgtEl>
                                      </p:cBhvr>
                                    </p:animEffect>
                                    <p:set>
                                      <p:cBhvr>
                                        <p:cTn id="59"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iterate type="lt">
                                    <p:tmPct val="5000"/>
                                  </p:iterate>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1000"/>
                            </p:stCondLst>
                            <p:childTnLst>
                              <p:par>
                                <p:cTn id="70" presetID="10" presetClass="exit" presetSubtype="0" fill="hold" grpId="1" nodeType="afterEffect">
                                  <p:stCondLst>
                                    <p:cond delay="0"/>
                                  </p:stCondLst>
                                  <p:iterate type="lt">
                                    <p:tmPct val="0"/>
                                  </p:iterate>
                                  <p:childTnLst>
                                    <p:animEffect transition="out" filter="fade">
                                      <p:cBhvr>
                                        <p:cTn id="71" dur="2000"/>
                                        <p:tgtEl>
                                          <p:spTgt spid="26"/>
                                        </p:tgtEl>
                                      </p:cBhvr>
                                    </p:animEffect>
                                    <p:set>
                                      <p:cBhvr>
                                        <p:cTn id="72"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animBg="1"/>
      <p:bldP spid="19" grpId="1" animBg="1"/>
      <p:bldP spid="23" grpId="0" animBg="1"/>
      <p:bldP spid="23" grpId="1" animBg="1"/>
      <p:bldP spid="24" grpId="0" animBg="1"/>
      <p:bldP spid="24" grpId="1" animBg="1"/>
      <p:bldP spid="25" grpId="0" animBg="1"/>
      <p:bldP spid="25" grpId="1" animBg="1"/>
      <p:bldP spid="26" grpId="0" animBg="1"/>
      <p:bldP spid="26" grpId="1"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ORAGE1\geoscience\Books\Second edition\Sedimentary Rocks Illustrations ED-16\Figure 35.JPG"/>
          <p:cNvPicPr>
            <a:picLocks noChangeAspect="1" noChangeArrowheads="1"/>
          </p:cNvPicPr>
          <p:nvPr/>
        </p:nvPicPr>
        <p:blipFill>
          <a:blip r:embed="rId2" cstate="print"/>
          <a:srcRect/>
          <a:stretch>
            <a:fillRect/>
          </a:stretch>
        </p:blipFill>
        <p:spPr bwMode="auto">
          <a:xfrm>
            <a:off x="4648200" y="361950"/>
            <a:ext cx="4221435" cy="3886200"/>
          </a:xfrm>
          <a:prstGeom prst="rect">
            <a:avLst/>
          </a:prstGeom>
          <a:noFill/>
        </p:spPr>
      </p:pic>
      <p:sp>
        <p:nvSpPr>
          <p:cNvPr id="11" name="TextBox 10"/>
          <p:cNvSpPr txBox="1"/>
          <p:nvPr/>
        </p:nvSpPr>
        <p:spPr>
          <a:xfrm>
            <a:off x="381000" y="285750"/>
            <a:ext cx="4267200" cy="461665"/>
          </a:xfrm>
          <a:prstGeom prst="rect">
            <a:avLst/>
          </a:prstGeom>
          <a:noFill/>
        </p:spPr>
        <p:txBody>
          <a:bodyPr wrap="square" rtlCol="0">
            <a:spAutoFit/>
          </a:bodyPr>
          <a:lstStyle/>
          <a:p>
            <a:r>
              <a:rPr lang="en-US" sz="1200" dirty="0" smtClean="0">
                <a:solidFill>
                  <a:schemeClr val="bg1">
                    <a:lumMod val="50000"/>
                  </a:schemeClr>
                </a:solidFill>
                <a:latin typeface="Calibri" pitchFamily="34" charset="0"/>
              </a:rPr>
              <a:t>This is trace fossil of a trail left by an snail-like animal </a:t>
            </a:r>
            <a:r>
              <a:rPr lang="en-US" sz="1200" dirty="0" smtClean="0">
                <a:solidFill>
                  <a:schemeClr val="bg1">
                    <a:lumMod val="50000"/>
                  </a:schemeClr>
                </a:solidFill>
                <a:latin typeface="Calibri" pitchFamily="34" charset="0"/>
              </a:rPr>
              <a:t>grazing </a:t>
            </a:r>
            <a:r>
              <a:rPr lang="en-US" sz="1200" dirty="0" smtClean="0">
                <a:solidFill>
                  <a:schemeClr val="bg1">
                    <a:lumMod val="50000"/>
                  </a:schemeClr>
                </a:solidFill>
                <a:latin typeface="Calibri" pitchFamily="34" charset="0"/>
              </a:rPr>
              <a:t>for food in the mud. What animal am I? </a:t>
            </a:r>
            <a:endParaRPr lang="en-US" sz="1200" dirty="0">
              <a:solidFill>
                <a:schemeClr val="bg1">
                  <a:lumMod val="50000"/>
                </a:schemeClr>
              </a:solidFill>
              <a:latin typeface="Calibri" pitchFamily="34" charset="0"/>
            </a:endParaRPr>
          </a:p>
        </p:txBody>
      </p:sp>
      <p:pic>
        <p:nvPicPr>
          <p:cNvPr id="12" name="Picture 11" descr="gastropod 3.jpg"/>
          <p:cNvPicPr>
            <a:picLocks noChangeAspect="1"/>
          </p:cNvPicPr>
          <p:nvPr/>
        </p:nvPicPr>
        <p:blipFill>
          <a:blip r:embed="rId3" cstate="print"/>
          <a:srcRect/>
          <a:stretch>
            <a:fillRect/>
          </a:stretch>
        </p:blipFill>
        <p:spPr>
          <a:xfrm>
            <a:off x="1600200" y="1331214"/>
            <a:ext cx="2102716" cy="1387793"/>
          </a:xfrm>
          <a:prstGeom prst="rect">
            <a:avLst/>
          </a:prstGeom>
          <a:scene3d>
            <a:camera prst="orthographicFront"/>
            <a:lightRig rig="threePt" dir="t"/>
          </a:scene3d>
          <a:sp3d>
            <a:bevelT/>
          </a:sp3d>
        </p:spPr>
      </p:pic>
      <p:pic>
        <p:nvPicPr>
          <p:cNvPr id="13" name="Picture 2" descr="\\STORAGE1\geoscience\Books\Second edition\Sedimentary Rocks Illustrations ED-16\Figure 16.JPG"/>
          <p:cNvPicPr>
            <a:picLocks noChangeAspect="1" noChangeArrowheads="1"/>
          </p:cNvPicPr>
          <p:nvPr/>
        </p:nvPicPr>
        <p:blipFill>
          <a:blip r:embed="rId4" cstate="print"/>
          <a:srcRect/>
          <a:stretch>
            <a:fillRect/>
          </a:stretch>
        </p:blipFill>
        <p:spPr bwMode="auto">
          <a:xfrm>
            <a:off x="1600200" y="3028950"/>
            <a:ext cx="2133600" cy="1458093"/>
          </a:xfrm>
          <a:prstGeom prst="rect">
            <a:avLst/>
          </a:prstGeom>
          <a:noFill/>
          <a:scene3d>
            <a:camera prst="orthographicFront"/>
            <a:lightRig rig="threePt" dir="t"/>
          </a:scene3d>
          <a:sp3d>
            <a:bevelT/>
          </a:sp3d>
        </p:spPr>
      </p:pic>
      <p:sp>
        <p:nvSpPr>
          <p:cNvPr id="10" name="Action Button: Custom 9">
            <a:hlinkClick r:id="rId5"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6" name="Action Button: Custom 15">
            <a:hlinkClick r:id="rId6"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18" name="Multiply 17"/>
          <p:cNvSpPr/>
          <p:nvPr/>
        </p:nvSpPr>
        <p:spPr bwMode="auto">
          <a:xfrm>
            <a:off x="781050" y="34480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L-Shape 18"/>
          <p:cNvSpPr/>
          <p:nvPr/>
        </p:nvSpPr>
        <p:spPr bwMode="auto">
          <a:xfrm>
            <a:off x="876300" y="18097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Bevel 19"/>
          <p:cNvSpPr/>
          <p:nvPr/>
        </p:nvSpPr>
        <p:spPr bwMode="auto">
          <a:xfrm>
            <a:off x="457200" y="3028950"/>
            <a:ext cx="1066800" cy="3048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Brachiopod</a:t>
            </a:r>
          </a:p>
        </p:txBody>
      </p:sp>
      <p:sp>
        <p:nvSpPr>
          <p:cNvPr id="21" name="Bevel 20"/>
          <p:cNvSpPr/>
          <p:nvPr/>
        </p:nvSpPr>
        <p:spPr bwMode="auto">
          <a:xfrm>
            <a:off x="457200" y="1323975"/>
            <a:ext cx="1066800" cy="3048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Gastropod</a:t>
            </a: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0" presetClass="exit" presetSubtype="0" fill="hold" grpId="1" nodeType="afterEffect">
                                  <p:stCondLst>
                                    <p:cond delay="0"/>
                                  </p:stCondLst>
                                  <p:iterate type="lt">
                                    <p:tmPct val="0"/>
                                  </p:iterate>
                                  <p:childTnLst>
                                    <p:animEffect transition="out" filter="fade">
                                      <p:cBhvr>
                                        <p:cTn id="13" dur="2000"/>
                                        <p:tgtEl>
                                          <p:spTgt spid="19"/>
                                        </p:tgtEl>
                                      </p:cBhvr>
                                    </p:animEffect>
                                    <p:set>
                                      <p:cBhvr>
                                        <p:cTn id="14"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5" restart="whenNotActive" fill="hold" evtFilter="cancelBubble" nodeType="interactiveSeq">
                <p:stCondLst>
                  <p:cond evt="onClick" delay="0">
                    <p:tgtEl>
                      <p:spTgt spid="20"/>
                    </p:tgtEl>
                  </p:cond>
                </p:stCondLst>
                <p:endSync evt="end" delay="0">
                  <p:rtn val="all"/>
                </p:endSync>
                <p:childTnLst>
                  <p:par>
                    <p:cTn id="16" fill="hold">
                      <p:stCondLst>
                        <p:cond delay="0"/>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par>
                          <p:cTn id="24" fill="hold">
                            <p:stCondLst>
                              <p:cond delay="1000"/>
                            </p:stCondLst>
                            <p:childTnLst>
                              <p:par>
                                <p:cTn id="25" presetID="10" presetClass="exit" presetSubtype="0" fill="hold" grpId="1" nodeType="afterEffect">
                                  <p:stCondLst>
                                    <p:cond delay="0"/>
                                  </p:stCondLst>
                                  <p:iterate type="lt">
                                    <p:tmPct val="0"/>
                                  </p:iterate>
                                  <p:childTnLst>
                                    <p:animEffect transition="out" filter="fade">
                                      <p:cBhvr>
                                        <p:cTn id="26" dur="2000"/>
                                        <p:tgtEl>
                                          <p:spTgt spid="18"/>
                                        </p:tgtEl>
                                      </p:cBhvr>
                                    </p:animEffect>
                                    <p:set>
                                      <p:cBhvr>
                                        <p:cTn id="2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animBg="1"/>
      <p:bldP spid="18" grpId="1"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Trace Fossils, Tuscarora Sandstone"/>
          <p:cNvPicPr>
            <a:picLocks noGrp="1" noChangeAspect="1" noChangeArrowheads="1"/>
          </p:cNvPicPr>
          <p:nvPr>
            <p:ph idx="1"/>
          </p:nvPr>
        </p:nvPicPr>
        <p:blipFill>
          <a:blip r:embed="rId2" cstate="print"/>
          <a:srcRect l="20089" r="16741"/>
          <a:stretch>
            <a:fillRect/>
          </a:stretch>
        </p:blipFill>
        <p:spPr bwMode="auto">
          <a:xfrm>
            <a:off x="5638801" y="0"/>
            <a:ext cx="3505200" cy="4229978"/>
          </a:xfrm>
          <a:prstGeom prst="rect">
            <a:avLst/>
          </a:prstGeom>
          <a:noFill/>
        </p:spPr>
      </p:pic>
      <p:sp>
        <p:nvSpPr>
          <p:cNvPr id="6" name="TextBox 5"/>
          <p:cNvSpPr txBox="1"/>
          <p:nvPr/>
        </p:nvSpPr>
        <p:spPr>
          <a:xfrm>
            <a:off x="685800" y="360224"/>
            <a:ext cx="4419600" cy="830997"/>
          </a:xfrm>
          <a:prstGeom prst="rect">
            <a:avLst/>
          </a:prstGeom>
          <a:noFill/>
        </p:spPr>
        <p:txBody>
          <a:bodyPr wrap="square" rtlCol="0">
            <a:spAutoFit/>
          </a:bodyPr>
          <a:lstStyle/>
          <a:p>
            <a:endParaRPr lang="en-US" sz="1200" dirty="0" smtClean="0">
              <a:solidFill>
                <a:srgbClr val="0E0E0C"/>
              </a:solidFill>
              <a:latin typeface="Calibri" pitchFamily="34" charset="0"/>
            </a:endParaRPr>
          </a:p>
          <a:p>
            <a:r>
              <a:rPr lang="en-US" sz="1200" dirty="0" smtClean="0">
                <a:solidFill>
                  <a:srgbClr val="0E0E0C"/>
                </a:solidFill>
                <a:latin typeface="Calibri" pitchFamily="34" charset="0"/>
              </a:rPr>
              <a:t>This 430 million year old trace fossil was preserved in a common Eastern West Virginia rock called the Tuscarora Sandstone.  What animal was I?</a:t>
            </a:r>
          </a:p>
        </p:txBody>
      </p:sp>
      <p:sp>
        <p:nvSpPr>
          <p:cNvPr id="7" name="Rectangle 6"/>
          <p:cNvSpPr/>
          <p:nvPr/>
        </p:nvSpPr>
        <p:spPr>
          <a:xfrm>
            <a:off x="657225" y="3417153"/>
            <a:ext cx="4572000" cy="830997"/>
          </a:xfrm>
          <a:prstGeom prst="rect">
            <a:avLst/>
          </a:prstGeom>
          <a:ln>
            <a:solidFill>
              <a:schemeClr val="accent6">
                <a:lumMod val="60000"/>
                <a:lumOff val="40000"/>
              </a:schemeClr>
            </a:solidFill>
          </a:ln>
        </p:spPr>
        <p:txBody>
          <a:bodyPr>
            <a:spAutoFit/>
          </a:bodyPr>
          <a:lstStyle/>
          <a:p>
            <a:r>
              <a:rPr lang="en-US" sz="1200" dirty="0" smtClean="0">
                <a:solidFill>
                  <a:schemeClr val="bg1">
                    <a:lumMod val="50000"/>
                  </a:schemeClr>
                </a:solidFill>
                <a:latin typeface="Calibri" pitchFamily="34" charset="0"/>
              </a:rPr>
              <a:t>For many years geologists thought I represented worm tubes. But, wouldn’t you expect worm burrows to be longer and more wiggly? Scientists now think these are feeding burrows created by trilobites digging around in the soft sand for food. </a:t>
            </a:r>
            <a:endParaRPr lang="en-US" sz="1200" dirty="0">
              <a:solidFill>
                <a:schemeClr val="bg1">
                  <a:lumMod val="50000"/>
                </a:schemeClr>
              </a:solidFill>
              <a:latin typeface="Calibri" pitchFamily="34" charset="0"/>
            </a:endParaRPr>
          </a:p>
        </p:txBody>
      </p:sp>
      <p:sp>
        <p:nvSpPr>
          <p:cNvPr id="10" name="Action Button: Custom 9">
            <a:hlinkClick r:id="rId3"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1" name="Action Button: Custom 10">
            <a:hlinkClick r:id="rId4"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12" name="Multiply 11"/>
          <p:cNvSpPr/>
          <p:nvPr/>
        </p:nvSpPr>
        <p:spPr bwMode="auto">
          <a:xfrm>
            <a:off x="2133600" y="121920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Multiply 12"/>
          <p:cNvSpPr/>
          <p:nvPr/>
        </p:nvSpPr>
        <p:spPr bwMode="auto">
          <a:xfrm>
            <a:off x="2133600" y="1762125"/>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L-Shape 13"/>
          <p:cNvSpPr/>
          <p:nvPr/>
        </p:nvSpPr>
        <p:spPr bwMode="auto">
          <a:xfrm>
            <a:off x="2238375" y="2390775"/>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Bevel 14"/>
          <p:cNvSpPr/>
          <p:nvPr/>
        </p:nvSpPr>
        <p:spPr bwMode="auto">
          <a:xfrm>
            <a:off x="914400" y="1352550"/>
            <a:ext cx="990600" cy="2286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Worm</a:t>
            </a:r>
          </a:p>
        </p:txBody>
      </p:sp>
      <p:sp>
        <p:nvSpPr>
          <p:cNvPr id="16" name="Bevel 15"/>
          <p:cNvSpPr/>
          <p:nvPr/>
        </p:nvSpPr>
        <p:spPr bwMode="auto">
          <a:xfrm>
            <a:off x="914400" y="1885950"/>
            <a:ext cx="990600" cy="2286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Snake</a:t>
            </a:r>
          </a:p>
        </p:txBody>
      </p:sp>
      <p:sp>
        <p:nvSpPr>
          <p:cNvPr id="17" name="Bevel 16"/>
          <p:cNvSpPr/>
          <p:nvPr/>
        </p:nvSpPr>
        <p:spPr bwMode="auto">
          <a:xfrm>
            <a:off x="914400" y="2419350"/>
            <a:ext cx="990600" cy="2286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Trilobite</a:t>
            </a: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1"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10" presetClass="exit" presetSubtype="0" fill="hold" grpId="0" nodeType="afterEffect">
                                  <p:stCondLst>
                                    <p:cond delay="0"/>
                                  </p:stCondLst>
                                  <p:iterate type="lt">
                                    <p:tmPct val="0"/>
                                  </p:iterate>
                                  <p:childTnLst>
                                    <p:animEffect transition="out" filter="fade">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5" restart="whenNotActive" fill="hold" evtFilter="cancelBubble" nodeType="interactiveSeq">
                <p:stCondLst>
                  <p:cond evt="onClick" delay="0">
                    <p:tgtEl>
                      <p:spTgt spid="16"/>
                    </p:tgtEl>
                  </p:cond>
                </p:stCondLst>
                <p:endSync evt="end" delay="0">
                  <p:rtn val="all"/>
                </p:endSync>
                <p:childTnLst>
                  <p:par>
                    <p:cTn id="16" fill="hold">
                      <p:stCondLst>
                        <p:cond delay="0"/>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par>
                          <p:cTn id="24" fill="hold">
                            <p:stCondLst>
                              <p:cond delay="1000"/>
                            </p:stCondLst>
                            <p:childTnLst>
                              <p:par>
                                <p:cTn id="25" presetID="10" presetClass="exit" presetSubtype="0" fill="hold" grpId="1" nodeType="afterEffect">
                                  <p:stCondLst>
                                    <p:cond delay="0"/>
                                  </p:stCondLst>
                                  <p:iterate type="lt">
                                    <p:tmPct val="0"/>
                                  </p:iterate>
                                  <p:childTnLst>
                                    <p:animEffect transition="out" filter="fade">
                                      <p:cBhvr>
                                        <p:cTn id="26" dur="2000"/>
                                        <p:tgtEl>
                                          <p:spTgt spid="13"/>
                                        </p:tgtEl>
                                      </p:cBhvr>
                                    </p:animEffect>
                                    <p:set>
                                      <p:cBhvr>
                                        <p:cTn id="27"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10" presetClass="exit" presetSubtype="0" fill="hold" grpId="1" nodeType="afterEffect">
                                  <p:stCondLst>
                                    <p:cond delay="0"/>
                                  </p:stCondLst>
                                  <p:iterate type="lt">
                                    <p:tmPct val="0"/>
                                  </p:iterate>
                                  <p:childTnLst>
                                    <p:animEffect transition="out" filter="fad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par>
                                <p:cTn id="41" presetID="11" presetClass="entr" presetSubtype="0" fill="hold" grpId="0" nodeType="withEffect">
                                  <p:stCondLst>
                                    <p:cond delay="0"/>
                                  </p:stCondLst>
                                  <p:childTnLst>
                                    <p:set>
                                      <p:cBhvr>
                                        <p:cTn id="42" dur="8000">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7" grpId="0" animBg="1"/>
      <p:bldP spid="12" grpId="0" animBg="1"/>
      <p:bldP spid="12" grpId="1" animBg="1"/>
      <p:bldP spid="13" grpId="0" animBg="1"/>
      <p:bldP spid="13" grpId="1"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7848600" cy="514350"/>
          </a:xfrm>
        </p:spPr>
        <p:txBody>
          <a:bodyPr/>
          <a:lstStyle/>
          <a:p>
            <a:r>
              <a:rPr lang="en-US" dirty="0" smtClean="0">
                <a:solidFill>
                  <a:srgbClr val="B73B09"/>
                </a:solidFill>
              </a:rPr>
              <a:t>Plant Fossils</a:t>
            </a:r>
            <a:endParaRPr lang="en-US" dirty="0">
              <a:solidFill>
                <a:srgbClr val="B73B09"/>
              </a:solidFill>
            </a:endParaRPr>
          </a:p>
        </p:txBody>
      </p:sp>
      <p:sp>
        <p:nvSpPr>
          <p:cNvPr id="3" name="Content Placeholder 2"/>
          <p:cNvSpPr>
            <a:spLocks noGrp="1"/>
          </p:cNvSpPr>
          <p:nvPr>
            <p:ph idx="1"/>
          </p:nvPr>
        </p:nvSpPr>
        <p:spPr>
          <a:xfrm>
            <a:off x="152400" y="590550"/>
            <a:ext cx="8001000" cy="1066800"/>
          </a:xfrm>
        </p:spPr>
        <p:txBody>
          <a:bodyPr/>
          <a:lstStyle/>
          <a:p>
            <a:pPr marL="0" indent="0">
              <a:buNone/>
            </a:pPr>
            <a:r>
              <a:rPr lang="en-US" sz="1200" dirty="0" smtClean="0">
                <a:solidFill>
                  <a:schemeClr val="bg1">
                    <a:lumMod val="50000"/>
                  </a:schemeClr>
                </a:solidFill>
              </a:rPr>
              <a:t>Plant fossils are very common in most of West Virginia. Most are approximately 300 million years old. On the far left is a fossilized tree stump recovered from an coal </a:t>
            </a:r>
            <a:r>
              <a:rPr lang="en-US" sz="1200" dirty="0" smtClean="0">
                <a:solidFill>
                  <a:schemeClr val="bg1">
                    <a:lumMod val="50000"/>
                  </a:schemeClr>
                </a:solidFill>
              </a:rPr>
              <a:t>mine. It is now </a:t>
            </a:r>
            <a:r>
              <a:rPr lang="en-US" sz="1200" dirty="0" smtClean="0">
                <a:solidFill>
                  <a:schemeClr val="bg1">
                    <a:lumMod val="50000"/>
                  </a:schemeClr>
                </a:solidFill>
              </a:rPr>
              <a:t>on display at the WVGES offices in Morgantown. The picture to its right shows a tree trunk preserved in an upright position in Southern West Virginia. Most of the trees back then had the shape of a straw—they had a tough bark but no internal wood. As a result a lot of trees, when they died, were easily crushed into a flat or oval shape. In some cases, sand and mud filled in the hollow trunk, preserving the more accurate three-dimensional shape shown by the common fossilized root in the bottom center picture.</a:t>
            </a:r>
            <a:endParaRPr lang="en-US" sz="1200" dirty="0">
              <a:solidFill>
                <a:schemeClr val="bg1">
                  <a:lumMod val="50000"/>
                </a:schemeClr>
              </a:solidFill>
            </a:endParaRPr>
          </a:p>
        </p:txBody>
      </p:sp>
      <p:pic>
        <p:nvPicPr>
          <p:cNvPr id="4" name="Picture 3" descr="Itmann fossil 2.jpg"/>
          <p:cNvPicPr>
            <a:picLocks noChangeAspect="1"/>
          </p:cNvPicPr>
          <p:nvPr/>
        </p:nvPicPr>
        <p:blipFill>
          <a:blip r:embed="rId2" cstate="print"/>
          <a:stretch>
            <a:fillRect/>
          </a:stretch>
        </p:blipFill>
        <p:spPr>
          <a:xfrm>
            <a:off x="152400" y="2038350"/>
            <a:ext cx="3810000" cy="2514608"/>
          </a:xfrm>
          <a:prstGeom prst="rect">
            <a:avLst/>
          </a:prstGeom>
        </p:spPr>
      </p:pic>
      <p:pic>
        <p:nvPicPr>
          <p:cNvPr id="5" name="Picture 5" descr="\\STORAGE1\geoscience\Books\Second edition\Sedimentary Rocks Illustrations ED-16\Figure 47.jpg"/>
          <p:cNvPicPr>
            <a:picLocks noChangeAspect="1" noChangeArrowheads="1"/>
          </p:cNvPicPr>
          <p:nvPr/>
        </p:nvPicPr>
        <p:blipFill>
          <a:blip r:embed="rId3" cstate="print"/>
          <a:srcRect r="17149"/>
          <a:stretch>
            <a:fillRect/>
          </a:stretch>
        </p:blipFill>
        <p:spPr bwMode="auto">
          <a:xfrm>
            <a:off x="4038600" y="1962150"/>
            <a:ext cx="3767234" cy="2977342"/>
          </a:xfrm>
          <a:prstGeom prst="rect">
            <a:avLst/>
          </a:prstGeom>
          <a:noFill/>
          <a:ln w="9525">
            <a:noFill/>
            <a:miter lim="800000"/>
            <a:headEnd/>
            <a:tailEnd/>
          </a:ln>
          <a:effectLst/>
        </p:spPr>
      </p:pic>
      <p:pic>
        <p:nvPicPr>
          <p:cNvPr id="6" name="Picture 6" descr="\\STORAGE1\geoscience\Books\Second edition\Sedimentary Rocks Illustrations ED-16\Figure 48.JPG"/>
          <p:cNvPicPr>
            <a:picLocks noChangeAspect="1" noChangeArrowheads="1"/>
          </p:cNvPicPr>
          <p:nvPr/>
        </p:nvPicPr>
        <p:blipFill>
          <a:blip r:embed="rId4" cstate="print"/>
          <a:srcRect/>
          <a:stretch>
            <a:fillRect/>
          </a:stretch>
        </p:blipFill>
        <p:spPr bwMode="auto">
          <a:xfrm>
            <a:off x="7315200" y="2038350"/>
            <a:ext cx="1828800" cy="1371600"/>
          </a:xfrm>
          <a:prstGeom prst="rect">
            <a:avLst/>
          </a:prstGeom>
          <a:noFill/>
        </p:spPr>
      </p:pic>
      <p:pic>
        <p:nvPicPr>
          <p:cNvPr id="7" name="Picture 4" descr="http://thumbs3.ebaystatic.com/d/l225/m/myvl6kGbKQSaWzhSQq519zA.jpg"/>
          <p:cNvPicPr>
            <a:picLocks noChangeAspect="1" noChangeArrowheads="1"/>
          </p:cNvPicPr>
          <p:nvPr/>
        </p:nvPicPr>
        <p:blipFill>
          <a:blip r:embed="rId5" cstate="print"/>
          <a:srcRect/>
          <a:stretch>
            <a:fillRect/>
          </a:stretch>
        </p:blipFill>
        <p:spPr bwMode="auto">
          <a:xfrm>
            <a:off x="2819400" y="3971925"/>
            <a:ext cx="2143125" cy="1171575"/>
          </a:xfrm>
          <a:prstGeom prst="rect">
            <a:avLst/>
          </a:prstGeom>
          <a:noFill/>
        </p:spPr>
      </p:pic>
      <p:sp>
        <p:nvSpPr>
          <p:cNvPr id="8" name="Action Button: Custom 7">
            <a:hlinkClick r:id="rId6"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9" name="Action Button: Custom 8">
            <a:hlinkClick r:id="rId7"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7848600" cy="381000"/>
          </a:xfrm>
        </p:spPr>
        <p:txBody>
          <a:bodyPr/>
          <a:lstStyle/>
          <a:p>
            <a:r>
              <a:rPr lang="en-US" sz="1200" dirty="0" smtClean="0">
                <a:solidFill>
                  <a:srgbClr val="B73B09"/>
                </a:solidFill>
                <a:effectLst>
                  <a:outerShdw blurRad="38100" dist="38100" dir="2700000" algn="tl">
                    <a:srgbClr val="000000">
                      <a:alpha val="43137"/>
                    </a:srgbClr>
                  </a:outerShdw>
                </a:effectLst>
              </a:rPr>
              <a:t/>
            </a:r>
            <a:br>
              <a:rPr lang="en-US" sz="1200" dirty="0" smtClean="0">
                <a:solidFill>
                  <a:srgbClr val="B73B09"/>
                </a:solidFill>
                <a:effectLst>
                  <a:outerShdw blurRad="38100" dist="38100" dir="2700000" algn="tl">
                    <a:srgbClr val="000000">
                      <a:alpha val="43137"/>
                    </a:srgbClr>
                  </a:outerShdw>
                </a:effectLst>
              </a:rPr>
            </a:br>
            <a:r>
              <a:rPr lang="en-US" sz="1200" dirty="0" smtClean="0">
                <a:solidFill>
                  <a:srgbClr val="B73B09"/>
                </a:solidFill>
                <a:effectLst>
                  <a:outerShdw blurRad="38100" dist="38100" dir="2700000" algn="tl">
                    <a:srgbClr val="000000">
                      <a:alpha val="43137"/>
                    </a:srgbClr>
                  </a:outerShdw>
                </a:effectLst>
              </a:rPr>
              <a:t/>
            </a:r>
            <a:br>
              <a:rPr lang="en-US" sz="1200" dirty="0" smtClean="0">
                <a:solidFill>
                  <a:srgbClr val="B73B09"/>
                </a:solidFill>
                <a:effectLst>
                  <a:outerShdw blurRad="38100" dist="38100" dir="2700000" algn="tl">
                    <a:srgbClr val="000000">
                      <a:alpha val="43137"/>
                    </a:srgbClr>
                  </a:outerShdw>
                </a:effectLst>
              </a:rPr>
            </a:br>
            <a:r>
              <a:rPr lang="en-US" sz="1200" dirty="0" smtClean="0">
                <a:solidFill>
                  <a:srgbClr val="B73B09"/>
                </a:solidFill>
                <a:effectLst>
                  <a:outerShdw blurRad="38100" dist="38100" dir="2700000" algn="tl">
                    <a:srgbClr val="000000">
                      <a:alpha val="43137"/>
                    </a:srgbClr>
                  </a:outerShdw>
                </a:effectLst>
              </a:rPr>
              <a:t>I am quite commonly found in West Virginia is those areas where there is coal. Am I a plant or an animal fossil? </a:t>
            </a:r>
            <a:br>
              <a:rPr lang="en-US" sz="1200" dirty="0" smtClean="0">
                <a:solidFill>
                  <a:srgbClr val="B73B09"/>
                </a:solidFill>
                <a:effectLst>
                  <a:outerShdw blurRad="38100" dist="38100" dir="2700000" algn="tl">
                    <a:srgbClr val="000000">
                      <a:alpha val="43137"/>
                    </a:srgbClr>
                  </a:outerShdw>
                </a:effectLst>
              </a:rPr>
            </a:br>
            <a:r>
              <a:rPr lang="en-US" sz="1200" dirty="0" smtClean="0">
                <a:solidFill>
                  <a:srgbClr val="B73B09"/>
                </a:solidFill>
                <a:effectLst>
                  <a:outerShdw blurRad="38100" dist="38100" dir="2700000" algn="tl">
                    <a:srgbClr val="000000">
                      <a:alpha val="43137"/>
                    </a:srgbClr>
                  </a:outerShdw>
                </a:effectLst>
              </a:rPr>
              <a:t/>
            </a:r>
            <a:br>
              <a:rPr lang="en-US" sz="1200" dirty="0" smtClean="0">
                <a:solidFill>
                  <a:srgbClr val="B73B09"/>
                </a:solidFill>
                <a:effectLst>
                  <a:outerShdw blurRad="38100" dist="38100" dir="2700000" algn="tl">
                    <a:srgbClr val="000000">
                      <a:alpha val="43137"/>
                    </a:srgbClr>
                  </a:outerShdw>
                </a:effectLst>
              </a:rPr>
            </a:br>
            <a:endParaRPr lang="en-US" sz="1200" dirty="0">
              <a:solidFill>
                <a:srgbClr val="B73B09"/>
              </a:solidFill>
              <a:effectLst>
                <a:outerShdw blurRad="38100" dist="38100" dir="2700000" algn="tl">
                  <a:srgbClr val="000000">
                    <a:alpha val="43137"/>
                  </a:srgbClr>
                </a:outerShdw>
              </a:effectLst>
            </a:endParaRPr>
          </a:p>
        </p:txBody>
      </p:sp>
      <p:sp>
        <p:nvSpPr>
          <p:cNvPr id="25" name="Action Button: Custom 24">
            <a:hlinkClick r:id="rId2"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26" name="Action Button: Custom 25">
            <a:hlinkClick r:id="rId3"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27" name="Action Button: Home 26">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6" name="Picture 2" descr="C:\Users\repine\Pictures\IMGP1318.JPG"/>
          <p:cNvPicPr>
            <a:picLocks noChangeAspect="1" noChangeArrowheads="1"/>
          </p:cNvPicPr>
          <p:nvPr/>
        </p:nvPicPr>
        <p:blipFill>
          <a:blip r:embed="rId4" cstate="print"/>
          <a:srcRect/>
          <a:stretch>
            <a:fillRect/>
          </a:stretch>
        </p:blipFill>
        <p:spPr bwMode="auto">
          <a:xfrm>
            <a:off x="3505200" y="590550"/>
            <a:ext cx="5540692" cy="3886200"/>
          </a:xfrm>
          <a:prstGeom prst="rect">
            <a:avLst/>
          </a:prstGeom>
          <a:noFill/>
        </p:spPr>
      </p:pic>
      <p:sp>
        <p:nvSpPr>
          <p:cNvPr id="29" name="Oval 28"/>
          <p:cNvSpPr/>
          <p:nvPr/>
        </p:nvSpPr>
        <p:spPr bwMode="auto">
          <a:xfrm>
            <a:off x="4648200" y="1809750"/>
            <a:ext cx="4038600" cy="12192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Bevel 11"/>
          <p:cNvSpPr/>
          <p:nvPr/>
        </p:nvSpPr>
        <p:spPr bwMode="auto">
          <a:xfrm>
            <a:off x="1371600" y="2238375"/>
            <a:ext cx="1524000" cy="3048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Fossilized tree</a:t>
            </a:r>
            <a:r>
              <a:rPr kumimoji="0" lang="en-US" sz="1200" b="1" i="0" u="none" strike="noStrike" cap="none" normalizeH="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 root</a:t>
            </a:r>
            <a:endPar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endParaRPr>
          </a:p>
        </p:txBody>
      </p:sp>
      <p:sp>
        <p:nvSpPr>
          <p:cNvPr id="13" name="Bevel 12"/>
          <p:cNvSpPr/>
          <p:nvPr/>
        </p:nvSpPr>
        <p:spPr bwMode="auto">
          <a:xfrm>
            <a:off x="1371600" y="1428750"/>
            <a:ext cx="1524000" cy="304800"/>
          </a:xfrm>
          <a:prstGeom prst="bevel">
            <a:avLst/>
          </a:prstGeom>
          <a:solidFill>
            <a:srgbClr val="B73B09"/>
          </a:solidFill>
          <a:ln w="9525" cap="flat" cmpd="sng" algn="ctr">
            <a:solidFill>
              <a:srgbClr val="E349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0000"/>
                    <a:lumOff val="80000"/>
                  </a:schemeClr>
                </a:solidFill>
                <a:effectLst>
                  <a:outerShdw blurRad="38100" dist="38100" dir="2700000" algn="tl">
                    <a:srgbClr val="000000">
                      <a:alpha val="43137"/>
                    </a:srgbClr>
                  </a:outerShdw>
                </a:effectLst>
                <a:latin typeface="Calibri" pitchFamily="34" charset="0"/>
              </a:rPr>
              <a:t>Fossilized snake!</a:t>
            </a:r>
          </a:p>
        </p:txBody>
      </p:sp>
      <p:sp>
        <p:nvSpPr>
          <p:cNvPr id="16" name="Multiply 15"/>
          <p:cNvSpPr/>
          <p:nvPr/>
        </p:nvSpPr>
        <p:spPr bwMode="auto">
          <a:xfrm>
            <a:off x="838200" y="13525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L-Shape 16"/>
          <p:cNvSpPr/>
          <p:nvPr/>
        </p:nvSpPr>
        <p:spPr bwMode="auto">
          <a:xfrm>
            <a:off x="952500" y="2219325"/>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10" presetClass="exit" presetSubtype="0" fill="hold" grpId="1" nodeType="afterEffect">
                                  <p:stCondLst>
                                    <p:cond delay="0"/>
                                  </p:stCondLst>
                                  <p:iterate type="lt">
                                    <p:tmPct val="0"/>
                                  </p:iterate>
                                  <p:childTnLst>
                                    <p:animEffect transition="out" filter="fade">
                                      <p:cBhvr>
                                        <p:cTn id="13" dur="2000"/>
                                        <p:tgtEl>
                                          <p:spTgt spid="16"/>
                                        </p:tgtEl>
                                      </p:cBhvr>
                                    </p:animEffect>
                                    <p:set>
                                      <p:cBhvr>
                                        <p:cTn id="14"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childTnLst>
                          </p:cTn>
                        </p:par>
                        <p:par>
                          <p:cTn id="24" fill="hold">
                            <p:stCondLst>
                              <p:cond delay="1000"/>
                            </p:stCondLst>
                            <p:childTnLst>
                              <p:par>
                                <p:cTn id="25" presetID="10" presetClass="exit" presetSubtype="0" fill="hold" grpId="1" nodeType="afterEffect">
                                  <p:stCondLst>
                                    <p:cond delay="0"/>
                                  </p:stCondLst>
                                  <p:iterate type="lt">
                                    <p:tmPct val="0"/>
                                  </p:iterate>
                                  <p:childTnLst>
                                    <p:animEffect transition="out" filter="fade">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6" grpId="1"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europteris 01.jpg"/>
          <p:cNvPicPr>
            <a:picLocks noChangeAspect="1"/>
          </p:cNvPicPr>
          <p:nvPr/>
        </p:nvPicPr>
        <p:blipFill>
          <a:blip r:embed="rId2" cstate="print"/>
          <a:srcRect l="3992" t="2491" r="3992" b="2491"/>
          <a:stretch>
            <a:fillRect/>
          </a:stretch>
        </p:blipFill>
        <p:spPr>
          <a:xfrm>
            <a:off x="152400" y="291205"/>
            <a:ext cx="2667000" cy="4414145"/>
          </a:xfrm>
          <a:prstGeom prst="rect">
            <a:avLst/>
          </a:prstGeom>
        </p:spPr>
      </p:pic>
      <p:sp>
        <p:nvSpPr>
          <p:cNvPr id="23" name="TextBox 22"/>
          <p:cNvSpPr txBox="1"/>
          <p:nvPr/>
        </p:nvSpPr>
        <p:spPr>
          <a:xfrm>
            <a:off x="3886200" y="3028950"/>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Leaves are fused into a ring where they attach to the twig.</a:t>
            </a:r>
            <a:endParaRPr lang="en-US" sz="1000" b="1" dirty="0">
              <a:solidFill>
                <a:srgbClr val="B73B09"/>
              </a:solidFill>
            </a:endParaRPr>
          </a:p>
        </p:txBody>
      </p:sp>
      <p:sp>
        <p:nvSpPr>
          <p:cNvPr id="14" name="TextBox 13"/>
          <p:cNvSpPr txBox="1"/>
          <p:nvPr/>
        </p:nvSpPr>
        <p:spPr>
          <a:xfrm>
            <a:off x="3886200" y="1447740"/>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Each leaflet attached to the twig at a single point.</a:t>
            </a:r>
            <a:endParaRPr lang="en-US" sz="1000" b="1" dirty="0">
              <a:solidFill>
                <a:srgbClr val="B73B09"/>
              </a:solidFill>
            </a:endParaRPr>
          </a:p>
        </p:txBody>
      </p:sp>
      <p:sp>
        <p:nvSpPr>
          <p:cNvPr id="15" name="TextBox 14"/>
          <p:cNvSpPr txBox="1"/>
          <p:nvPr/>
        </p:nvSpPr>
        <p:spPr>
          <a:xfrm>
            <a:off x="3886200" y="2020729"/>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Each leaflet attached to twig along entire base.</a:t>
            </a:r>
            <a:endParaRPr lang="en-US" sz="1000" b="1" dirty="0">
              <a:solidFill>
                <a:srgbClr val="B73B09"/>
              </a:solidFill>
            </a:endParaRPr>
          </a:p>
        </p:txBody>
      </p:sp>
      <p:sp>
        <p:nvSpPr>
          <p:cNvPr id="18" name="TextBox 17"/>
          <p:cNvSpPr txBox="1"/>
          <p:nvPr/>
        </p:nvSpPr>
        <p:spPr>
          <a:xfrm>
            <a:off x="3886200" y="2601754"/>
            <a:ext cx="2819400" cy="246221"/>
          </a:xfrm>
          <a:prstGeom prst="rect">
            <a:avLst/>
          </a:prstGeom>
          <a:noFill/>
          <a:ln w="3175">
            <a:solidFill>
              <a:srgbClr val="B73B09"/>
            </a:solidFill>
          </a:ln>
        </p:spPr>
        <p:txBody>
          <a:bodyPr wrap="square" rtlCol="0">
            <a:spAutoFit/>
          </a:bodyPr>
          <a:lstStyle/>
          <a:p>
            <a:r>
              <a:rPr lang="en-US" sz="1000" b="1" dirty="0" smtClean="0">
                <a:solidFill>
                  <a:srgbClr val="B73B09"/>
                </a:solidFill>
              </a:rPr>
              <a:t>Each leaflet has a prominent </a:t>
            </a:r>
            <a:r>
              <a:rPr lang="en-US" sz="1000" b="1" dirty="0" err="1" smtClean="0">
                <a:solidFill>
                  <a:srgbClr val="B73B09"/>
                </a:solidFill>
              </a:rPr>
              <a:t>midvein</a:t>
            </a:r>
            <a:r>
              <a:rPr lang="en-US" sz="1000" b="1" dirty="0" smtClean="0">
                <a:solidFill>
                  <a:srgbClr val="B73B09"/>
                </a:solidFill>
              </a:rPr>
              <a:t>.</a:t>
            </a:r>
            <a:endParaRPr lang="en-US" sz="1000" b="1" dirty="0">
              <a:solidFill>
                <a:srgbClr val="B73B09"/>
              </a:solidFill>
            </a:endParaRPr>
          </a:p>
        </p:txBody>
      </p:sp>
      <p:sp>
        <p:nvSpPr>
          <p:cNvPr id="2" name="Title 1"/>
          <p:cNvSpPr>
            <a:spLocks noGrp="1"/>
          </p:cNvSpPr>
          <p:nvPr>
            <p:ph type="title"/>
          </p:nvPr>
        </p:nvSpPr>
        <p:spPr/>
        <p:txBody>
          <a:bodyPr/>
          <a:lstStyle/>
          <a:p>
            <a:pPr algn="ctr"/>
            <a:r>
              <a:rPr lang="en-US" sz="1200" dirty="0" smtClean="0">
                <a:solidFill>
                  <a:srgbClr val="B73B09"/>
                </a:solidFill>
                <a:effectLst>
                  <a:outerShdw blurRad="38100" dist="38100" dir="2700000" algn="tl">
                    <a:srgbClr val="000000">
                      <a:alpha val="43137"/>
                    </a:srgbClr>
                  </a:outerShdw>
                </a:effectLst>
              </a:rPr>
              <a:t>Which description best applies to this plant fossil? </a:t>
            </a:r>
            <a:br>
              <a:rPr lang="en-US" sz="1200" dirty="0" smtClean="0">
                <a:solidFill>
                  <a:srgbClr val="B73B09"/>
                </a:solidFill>
                <a:effectLst>
                  <a:outerShdw blurRad="38100" dist="38100" dir="2700000" algn="tl">
                    <a:srgbClr val="000000">
                      <a:alpha val="43137"/>
                    </a:srgbClr>
                  </a:outerShdw>
                </a:effectLst>
              </a:rPr>
            </a:br>
            <a:r>
              <a:rPr lang="en-US" sz="1200" dirty="0" smtClean="0">
                <a:solidFill>
                  <a:srgbClr val="B73B09"/>
                </a:solidFill>
                <a:effectLst>
                  <a:outerShdw blurRad="38100" dist="38100" dir="2700000" algn="tl">
                    <a:srgbClr val="000000">
                      <a:alpha val="43137"/>
                    </a:srgbClr>
                  </a:outerShdw>
                </a:effectLst>
              </a:rPr>
              <a:t>(Hint: more than one may be correct</a:t>
            </a:r>
            <a:r>
              <a:rPr lang="en-US" sz="1200" dirty="0" smtClean="0">
                <a:solidFill>
                  <a:srgbClr val="B73B09"/>
                </a:solidFill>
                <a:effectLst>
                  <a:outerShdw blurRad="38100" dist="38100" dir="2700000" algn="tl">
                    <a:srgbClr val="000000">
                      <a:alpha val="43137"/>
                    </a:srgbClr>
                  </a:outerShdw>
                </a:effectLst>
              </a:rPr>
              <a:t>)</a:t>
            </a:r>
            <a:br>
              <a:rPr lang="en-US" sz="1200" dirty="0" smtClean="0">
                <a:solidFill>
                  <a:srgbClr val="B73B09"/>
                </a:solidFill>
                <a:effectLst>
                  <a:outerShdw blurRad="38100" dist="38100" dir="2700000" algn="tl">
                    <a:srgbClr val="000000">
                      <a:alpha val="43137"/>
                    </a:srgbClr>
                  </a:outerShdw>
                </a:effectLst>
              </a:rPr>
            </a:br>
            <a:r>
              <a:rPr lang="en-US" sz="1200" dirty="0" smtClean="0">
                <a:solidFill>
                  <a:srgbClr val="B73B09"/>
                </a:solidFill>
                <a:effectLst>
                  <a:outerShdw blurRad="38100" dist="38100" dir="2700000" algn="tl">
                    <a:srgbClr val="000000">
                      <a:alpha val="43137"/>
                    </a:srgbClr>
                  </a:outerShdw>
                </a:effectLst>
              </a:rPr>
              <a:t>Click the box to check yourself.</a:t>
            </a:r>
            <a:endParaRPr lang="en-US" sz="1200" dirty="0">
              <a:solidFill>
                <a:srgbClr val="B73B09"/>
              </a:solidFill>
              <a:effectLst>
                <a:outerShdw blurRad="38100" dist="38100" dir="2700000" algn="tl">
                  <a:srgbClr val="000000">
                    <a:alpha val="43137"/>
                  </a:srgbClr>
                </a:outerShdw>
              </a:effectLst>
            </a:endParaRPr>
          </a:p>
        </p:txBody>
      </p:sp>
      <p:sp>
        <p:nvSpPr>
          <p:cNvPr id="28" name="TextBox 27">
            <a:hlinkClick r:id="rId3" action="ppaction://hlinksldjump"/>
          </p:cNvPr>
          <p:cNvSpPr txBox="1"/>
          <p:nvPr/>
        </p:nvSpPr>
        <p:spPr>
          <a:xfrm>
            <a:off x="3514725" y="4019550"/>
            <a:ext cx="3276600" cy="276999"/>
          </a:xfrm>
          <a:prstGeom prst="rect">
            <a:avLst/>
          </a:prstGeom>
          <a:solidFill>
            <a:srgbClr val="B73B09"/>
          </a:solidFill>
          <a:ln>
            <a:solidFill>
              <a:srgbClr val="B73B09"/>
            </a:solidFill>
          </a:ln>
          <a:scene3d>
            <a:camera prst="orthographicFront"/>
            <a:lightRig rig="threePt" dir="t"/>
          </a:scene3d>
          <a:sp3d>
            <a:bevelT prst="slope"/>
          </a:sp3d>
        </p:spPr>
        <p:txBody>
          <a:bodyPr wrap="square" rtlCol="0">
            <a:spAutoFit/>
          </a:bodyPr>
          <a:lstStyle/>
          <a:p>
            <a:pPr algn="ctr"/>
            <a:r>
              <a:rPr lang="en-US" sz="1200" b="1" dirty="0" smtClean="0">
                <a:solidFill>
                  <a:srgbClr val="FFC000"/>
                </a:solidFill>
                <a:effectLst>
                  <a:outerShdw blurRad="38100" dist="38100" dir="2700000" algn="tl">
                    <a:srgbClr val="000000">
                      <a:alpha val="43137"/>
                    </a:srgbClr>
                  </a:outerShdw>
                </a:effectLst>
              </a:rPr>
              <a:t>Click here to find more about this fossil.</a:t>
            </a:r>
            <a:endParaRPr lang="en-US" sz="1200" b="1" dirty="0">
              <a:solidFill>
                <a:srgbClr val="FFC000"/>
              </a:solidFill>
              <a:effectLst>
                <a:outerShdw blurRad="38100" dist="38100" dir="2700000" algn="tl">
                  <a:srgbClr val="000000">
                    <a:alpha val="43137"/>
                  </a:srgbClr>
                </a:outerShdw>
              </a:effectLst>
            </a:endParaRPr>
          </a:p>
        </p:txBody>
      </p:sp>
      <p:sp>
        <p:nvSpPr>
          <p:cNvPr id="16" name="Multiply 15"/>
          <p:cNvSpPr/>
          <p:nvPr/>
        </p:nvSpPr>
        <p:spPr bwMode="auto">
          <a:xfrm>
            <a:off x="3362325" y="30289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L-Shape 16"/>
          <p:cNvSpPr/>
          <p:nvPr/>
        </p:nvSpPr>
        <p:spPr bwMode="auto">
          <a:xfrm>
            <a:off x="3457575" y="25717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Multiply 18"/>
          <p:cNvSpPr/>
          <p:nvPr/>
        </p:nvSpPr>
        <p:spPr bwMode="auto">
          <a:xfrm>
            <a:off x="3352800" y="20002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L-Shape 19"/>
          <p:cNvSpPr/>
          <p:nvPr/>
        </p:nvSpPr>
        <p:spPr bwMode="auto">
          <a:xfrm>
            <a:off x="3457575" y="1514475"/>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Action Button: Custom 20">
            <a:hlinkClick r:id="rId4"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22" name="Action Button: Custom 21">
            <a:hlinkClick r:id="rId5"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Tree>
  </p:cSld>
  <p:clrMapOvr>
    <a:masterClrMapping/>
  </p:clrMapOvr>
  <p:transition spd="med"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10" presetClass="exit" presetSubtype="0" fill="hold" grpId="1" nodeType="afterEffect">
                                  <p:stCondLst>
                                    <p:cond delay="0"/>
                                  </p:stCondLst>
                                  <p:iterate type="lt">
                                    <p:tmPct val="0"/>
                                  </p:iterate>
                                  <p:childTnLst>
                                    <p:animEffect transition="out" filter="fade">
                                      <p:cBhvr>
                                        <p:cTn id="13" dur="2000"/>
                                        <p:tgtEl>
                                          <p:spTgt spid="20"/>
                                        </p:tgtEl>
                                      </p:cBhvr>
                                    </p:animEffect>
                                    <p:set>
                                      <p:cBhvr>
                                        <p:cTn id="14"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style.rotation</p:attrName>
                                        </p:attrNameLst>
                                      </p:cBhvr>
                                      <p:tavLst>
                                        <p:tav tm="0">
                                          <p:val>
                                            <p:fltVal val="90"/>
                                          </p:val>
                                        </p:tav>
                                        <p:tav tm="100000">
                                          <p:val>
                                            <p:fltVal val="0"/>
                                          </p:val>
                                        </p:tav>
                                      </p:tavLst>
                                    </p:anim>
                                    <p:animEffect transition="in" filter="fade">
                                      <p:cBhvr>
                                        <p:cTn id="23" dur="1000"/>
                                        <p:tgtEl>
                                          <p:spTgt spid="19"/>
                                        </p:tgtEl>
                                      </p:cBhvr>
                                    </p:animEffect>
                                  </p:childTnLst>
                                </p:cTn>
                              </p:par>
                            </p:childTnLst>
                          </p:cTn>
                        </p:par>
                        <p:par>
                          <p:cTn id="24" fill="hold">
                            <p:stCondLst>
                              <p:cond delay="1000"/>
                            </p:stCondLst>
                            <p:childTnLst>
                              <p:par>
                                <p:cTn id="25" presetID="10" presetClass="exit" presetSubtype="0" fill="hold" grpId="1" nodeType="afterEffect">
                                  <p:stCondLst>
                                    <p:cond delay="0"/>
                                  </p:stCondLst>
                                  <p:iterate type="lt">
                                    <p:tmPct val="0"/>
                                  </p:iterate>
                                  <p:childTnLst>
                                    <p:animEffect transition="out" filter="fade">
                                      <p:cBhvr>
                                        <p:cTn id="26" dur="2000"/>
                                        <p:tgtEl>
                                          <p:spTgt spid="19"/>
                                        </p:tgtEl>
                                      </p:cBhvr>
                                    </p:animEffect>
                                    <p:set>
                                      <p:cBhvr>
                                        <p:cTn id="27"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childTnLst>
                          </p:cTn>
                        </p:par>
                        <p:par>
                          <p:cTn id="37" fill="hold">
                            <p:stCondLst>
                              <p:cond delay="1000"/>
                            </p:stCondLst>
                            <p:childTnLst>
                              <p:par>
                                <p:cTn id="38" presetID="10" presetClass="exit" presetSubtype="0" fill="hold" grpId="1" nodeType="afterEffect">
                                  <p:stCondLst>
                                    <p:cond delay="0"/>
                                  </p:stCondLst>
                                  <p:iterate type="lt">
                                    <p:tmPct val="0"/>
                                  </p:iterate>
                                  <p:childTnLst>
                                    <p:animEffect transition="out" filter="fade">
                                      <p:cBhvr>
                                        <p:cTn id="39" dur="2000"/>
                                        <p:tgtEl>
                                          <p:spTgt spid="17"/>
                                        </p:tgtEl>
                                      </p:cBhvr>
                                    </p:animEffect>
                                    <p:set>
                                      <p:cBhvr>
                                        <p:cTn id="40"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31" presetClass="entr" presetSubtype="0" fill="hold" grpId="1" nodeType="clickEffect">
                                  <p:stCondLst>
                                    <p:cond delay="0"/>
                                  </p:stCondLst>
                                  <p:iterate type="lt">
                                    <p:tmPct val="5000"/>
                                  </p:iterate>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 calcmode="lin" valueType="num">
                                      <p:cBhvr>
                                        <p:cTn id="48" dur="1000" fill="hold"/>
                                        <p:tgtEl>
                                          <p:spTgt spid="16"/>
                                        </p:tgtEl>
                                        <p:attrNameLst>
                                          <p:attrName>style.rotation</p:attrName>
                                        </p:attrNameLst>
                                      </p:cBhvr>
                                      <p:tavLst>
                                        <p:tav tm="0">
                                          <p:val>
                                            <p:fltVal val="90"/>
                                          </p:val>
                                        </p:tav>
                                        <p:tav tm="100000">
                                          <p:val>
                                            <p:fltVal val="0"/>
                                          </p:val>
                                        </p:tav>
                                      </p:tavLst>
                                    </p:anim>
                                    <p:animEffect transition="in" filter="fade">
                                      <p:cBhvr>
                                        <p:cTn id="49" dur="1000"/>
                                        <p:tgtEl>
                                          <p:spTgt spid="16"/>
                                        </p:tgtEl>
                                      </p:cBhvr>
                                    </p:animEffect>
                                  </p:childTnLst>
                                </p:cTn>
                              </p:par>
                            </p:childTnLst>
                          </p:cTn>
                        </p:par>
                        <p:par>
                          <p:cTn id="50" fill="hold">
                            <p:stCondLst>
                              <p:cond delay="1000"/>
                            </p:stCondLst>
                            <p:childTnLst>
                              <p:par>
                                <p:cTn id="51" presetID="10" presetClass="exit" presetSubtype="0" fill="hold" grpId="2" nodeType="afterEffect">
                                  <p:stCondLst>
                                    <p:cond delay="0"/>
                                  </p:stCondLst>
                                  <p:iterate type="lt">
                                    <p:tmPct val="0"/>
                                  </p:iterate>
                                  <p:childTnLst>
                                    <p:animEffect transition="out" filter="fade">
                                      <p:cBhvr>
                                        <p:cTn id="52" dur="2000"/>
                                        <p:tgtEl>
                                          <p:spTgt spid="16"/>
                                        </p:tgtEl>
                                      </p:cBhvr>
                                    </p:animEffect>
                                    <p:set>
                                      <p:cBhvr>
                                        <p:cTn id="5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6" grpId="1" animBg="1"/>
      <p:bldP spid="16" grpId="2" animBg="1"/>
      <p:bldP spid="17" grpId="0" animBg="1"/>
      <p:bldP spid="17" grpId="1" animBg="1"/>
      <p:bldP spid="19" grpId="0" animBg="1"/>
      <p:bldP spid="19" grpId="1" animBg="1"/>
      <p:bldP spid="20" grpId="0" animBg="1" autoUpdateAnimBg="0"/>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solidFill>
                  <a:srgbClr val="B73B09"/>
                </a:solidFill>
              </a:rPr>
              <a:t>This plant fossil is called </a:t>
            </a:r>
            <a:r>
              <a:rPr lang="en-US" sz="1200" dirty="0" err="1" smtClean="0">
                <a:solidFill>
                  <a:srgbClr val="B73B09"/>
                </a:solidFill>
              </a:rPr>
              <a:t>Neuropteris</a:t>
            </a:r>
            <a:r>
              <a:rPr lang="en-US" sz="1200" dirty="0" smtClean="0">
                <a:solidFill>
                  <a:srgbClr val="B73B09"/>
                </a:solidFill>
              </a:rPr>
              <a:t>. Using your previous observations, which one of the three descriptions below would be most useful to identify </a:t>
            </a:r>
            <a:r>
              <a:rPr lang="en-US" sz="1200" dirty="0" err="1" smtClean="0">
                <a:solidFill>
                  <a:srgbClr val="B73B09"/>
                </a:solidFill>
              </a:rPr>
              <a:t>Neuropteris</a:t>
            </a:r>
            <a:endParaRPr lang="en-US" sz="1200" dirty="0">
              <a:solidFill>
                <a:srgbClr val="B73B09"/>
              </a:solidFill>
            </a:endParaRPr>
          </a:p>
        </p:txBody>
      </p:sp>
      <p:pic>
        <p:nvPicPr>
          <p:cNvPr id="4" name="Picture 3" descr="Neuropteris Drawing.jpg"/>
          <p:cNvPicPr>
            <a:picLocks noChangeAspect="1"/>
          </p:cNvPicPr>
          <p:nvPr/>
        </p:nvPicPr>
        <p:blipFill>
          <a:blip r:embed="rId2" cstate="print"/>
          <a:stretch>
            <a:fillRect/>
          </a:stretch>
        </p:blipFill>
        <p:spPr>
          <a:xfrm>
            <a:off x="6553200" y="1657350"/>
            <a:ext cx="2362200" cy="2310754"/>
          </a:xfrm>
          <a:prstGeom prst="rect">
            <a:avLst/>
          </a:prstGeom>
        </p:spPr>
      </p:pic>
      <p:sp>
        <p:nvSpPr>
          <p:cNvPr id="5" name="TextBox 4"/>
          <p:cNvSpPr txBox="1"/>
          <p:nvPr/>
        </p:nvSpPr>
        <p:spPr>
          <a:xfrm>
            <a:off x="838200" y="4019550"/>
            <a:ext cx="1828800" cy="276999"/>
          </a:xfrm>
          <a:prstGeom prst="rect">
            <a:avLst/>
          </a:prstGeom>
          <a:noFill/>
        </p:spPr>
        <p:txBody>
          <a:bodyPr wrap="square" rtlCol="0">
            <a:spAutoFit/>
          </a:bodyPr>
          <a:lstStyle/>
          <a:p>
            <a:pPr algn="ctr"/>
            <a:r>
              <a:rPr lang="en-US" sz="1200" b="1" dirty="0" err="1" smtClean="0">
                <a:solidFill>
                  <a:srgbClr val="B73B09"/>
                </a:solidFill>
              </a:rPr>
              <a:t>Neuropteris</a:t>
            </a:r>
            <a:endParaRPr lang="en-US" sz="1200" b="1" dirty="0">
              <a:solidFill>
                <a:srgbClr val="B73B09"/>
              </a:solidFill>
            </a:endParaRPr>
          </a:p>
        </p:txBody>
      </p:sp>
      <p:sp>
        <p:nvSpPr>
          <p:cNvPr id="6" name="TextBox 5"/>
          <p:cNvSpPr txBox="1"/>
          <p:nvPr/>
        </p:nvSpPr>
        <p:spPr>
          <a:xfrm>
            <a:off x="3429000" y="1941552"/>
            <a:ext cx="2819400" cy="553998"/>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are attached to twig at a single point.  Each leaflet has a strong </a:t>
            </a:r>
            <a:r>
              <a:rPr lang="en-US" sz="1000" b="1" dirty="0" err="1" smtClean="0">
                <a:solidFill>
                  <a:srgbClr val="B73B09"/>
                </a:solidFill>
              </a:rPr>
              <a:t>midvien</a:t>
            </a:r>
            <a:r>
              <a:rPr lang="en-US" sz="1000" b="1" dirty="0" smtClean="0">
                <a:solidFill>
                  <a:srgbClr val="B73B09"/>
                </a:solidFill>
              </a:rPr>
              <a:t>.  Each leaflet is tongue-shaped.</a:t>
            </a:r>
            <a:endParaRPr lang="en-US" sz="1000" b="1" dirty="0">
              <a:solidFill>
                <a:srgbClr val="B73B09"/>
              </a:solidFill>
            </a:endParaRPr>
          </a:p>
        </p:txBody>
      </p:sp>
      <p:sp>
        <p:nvSpPr>
          <p:cNvPr id="10" name="TextBox 9"/>
          <p:cNvSpPr txBox="1"/>
          <p:nvPr/>
        </p:nvSpPr>
        <p:spPr>
          <a:xfrm>
            <a:off x="3429000" y="2627352"/>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are fused into a ring or whorl where they attach to the twig.</a:t>
            </a:r>
            <a:endParaRPr lang="en-US" sz="1000" b="1" dirty="0">
              <a:solidFill>
                <a:srgbClr val="B73B09"/>
              </a:solidFill>
            </a:endParaRPr>
          </a:p>
        </p:txBody>
      </p:sp>
      <p:pic>
        <p:nvPicPr>
          <p:cNvPr id="13" name="Picture 12" descr="Neuropteris 01.jpg"/>
          <p:cNvPicPr>
            <a:picLocks noChangeAspect="1"/>
          </p:cNvPicPr>
          <p:nvPr/>
        </p:nvPicPr>
        <p:blipFill>
          <a:blip r:embed="rId3" cstate="print"/>
          <a:stretch>
            <a:fillRect/>
          </a:stretch>
        </p:blipFill>
        <p:spPr>
          <a:xfrm>
            <a:off x="228600" y="819150"/>
            <a:ext cx="2290572" cy="3671316"/>
          </a:xfrm>
          <a:prstGeom prst="rect">
            <a:avLst/>
          </a:prstGeom>
        </p:spPr>
      </p:pic>
      <p:sp>
        <p:nvSpPr>
          <p:cNvPr id="23" name="TextBox 22"/>
          <p:cNvSpPr txBox="1"/>
          <p:nvPr/>
        </p:nvSpPr>
        <p:spPr>
          <a:xfrm>
            <a:off x="3429000" y="3152775"/>
            <a:ext cx="2819400" cy="553998"/>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are widely spaced. Leaflets attach by entire base. Each leaflet is tongue-shaped.</a:t>
            </a:r>
            <a:endParaRPr lang="en-US" sz="1000" b="1" dirty="0">
              <a:solidFill>
                <a:srgbClr val="B73B09"/>
              </a:solidFill>
            </a:endParaRPr>
          </a:p>
        </p:txBody>
      </p:sp>
      <p:sp>
        <p:nvSpPr>
          <p:cNvPr id="28" name="TextBox 27"/>
          <p:cNvSpPr txBox="1"/>
          <p:nvPr/>
        </p:nvSpPr>
        <p:spPr>
          <a:xfrm>
            <a:off x="3048000" y="1352550"/>
            <a:ext cx="3276600" cy="400110"/>
          </a:xfrm>
          <a:prstGeom prst="rect">
            <a:avLst/>
          </a:prstGeom>
          <a:noFill/>
        </p:spPr>
        <p:txBody>
          <a:bodyPr wrap="square" rtlCol="0">
            <a:spAutoFit/>
          </a:bodyPr>
          <a:lstStyle/>
          <a:p>
            <a:pPr algn="ctr"/>
            <a:r>
              <a:rPr lang="en-US" sz="1000" b="1" dirty="0" smtClean="0">
                <a:solidFill>
                  <a:srgbClr val="FFC000"/>
                </a:solidFill>
                <a:effectLst>
                  <a:outerShdw blurRad="38100" dist="38100" dir="2700000" algn="tl">
                    <a:srgbClr val="000000">
                      <a:alpha val="43137"/>
                    </a:srgbClr>
                  </a:outerShdw>
                </a:effectLst>
              </a:rPr>
              <a:t>Click on text box to pick your answer.</a:t>
            </a:r>
          </a:p>
          <a:p>
            <a:pPr algn="ctr"/>
            <a:r>
              <a:rPr lang="en-US" sz="1000" b="1" dirty="0" smtClean="0">
                <a:solidFill>
                  <a:srgbClr val="FFC000"/>
                </a:solidFill>
                <a:effectLst>
                  <a:outerShdw blurRad="38100" dist="38100" dir="2700000" algn="tl">
                    <a:srgbClr val="000000">
                      <a:alpha val="43137"/>
                    </a:srgbClr>
                  </a:outerShdw>
                </a:effectLst>
              </a:rPr>
              <a:t>(only one applies)</a:t>
            </a:r>
            <a:endParaRPr lang="en-US" sz="1000" b="1" dirty="0">
              <a:solidFill>
                <a:srgbClr val="FFC000"/>
              </a:solidFill>
              <a:effectLst>
                <a:outerShdw blurRad="38100" dist="38100" dir="2700000" algn="tl">
                  <a:srgbClr val="000000">
                    <a:alpha val="43137"/>
                  </a:srgbClr>
                </a:outerShdw>
              </a:effectLst>
            </a:endParaRPr>
          </a:p>
        </p:txBody>
      </p:sp>
      <p:sp>
        <p:nvSpPr>
          <p:cNvPr id="15" name="Action Button: Custom 14">
            <a:hlinkClick r:id="rId4"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16" name="TextBox 15"/>
          <p:cNvSpPr txBox="1"/>
          <p:nvPr/>
        </p:nvSpPr>
        <p:spPr>
          <a:xfrm>
            <a:off x="914400" y="4476750"/>
            <a:ext cx="1295400" cy="276999"/>
          </a:xfrm>
          <a:prstGeom prst="rect">
            <a:avLst/>
          </a:prstGeom>
          <a:noFill/>
          <a:ln>
            <a:solidFill>
              <a:srgbClr val="009900"/>
            </a:solidFill>
          </a:ln>
        </p:spPr>
        <p:txBody>
          <a:bodyPr wrap="square" rtlCol="0">
            <a:spAutoFit/>
          </a:bodyPr>
          <a:lstStyle/>
          <a:p>
            <a:pPr algn="ctr"/>
            <a:r>
              <a:rPr lang="en-US" sz="1200" b="1" dirty="0" err="1" smtClean="0">
                <a:solidFill>
                  <a:srgbClr val="0E0E0C"/>
                </a:solidFill>
                <a:effectLst>
                  <a:outerShdw blurRad="38100" dist="38100" dir="2700000" algn="tl">
                    <a:srgbClr val="000000">
                      <a:alpha val="43137"/>
                    </a:srgbClr>
                  </a:outerShdw>
                </a:effectLst>
              </a:rPr>
              <a:t>Neuropteris</a:t>
            </a:r>
            <a:endParaRPr lang="en-US" sz="1200" b="1" dirty="0">
              <a:solidFill>
                <a:srgbClr val="0E0E0C"/>
              </a:solidFill>
              <a:effectLst>
                <a:outerShdw blurRad="38100" dist="38100" dir="2700000" algn="tl">
                  <a:srgbClr val="000000">
                    <a:alpha val="43137"/>
                  </a:srgbClr>
                </a:outerShdw>
              </a:effectLst>
            </a:endParaRPr>
          </a:p>
        </p:txBody>
      </p:sp>
      <p:sp>
        <p:nvSpPr>
          <p:cNvPr id="20" name="Multiply 19"/>
          <p:cNvSpPr/>
          <p:nvPr/>
        </p:nvSpPr>
        <p:spPr bwMode="auto">
          <a:xfrm>
            <a:off x="2867025" y="2619375"/>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Multiply 21"/>
          <p:cNvSpPr/>
          <p:nvPr/>
        </p:nvSpPr>
        <p:spPr bwMode="auto">
          <a:xfrm>
            <a:off x="2867025" y="323850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L-Shape 23"/>
          <p:cNvSpPr/>
          <p:nvPr/>
        </p:nvSpPr>
        <p:spPr bwMode="auto">
          <a:xfrm>
            <a:off x="2971800" y="209550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16">
                                            <p:txEl>
                                              <p:pRg st="0" end="0"/>
                                            </p:txEl>
                                          </p:spTgt>
                                        </p:tgtEl>
                                        <p:attrNameLst>
                                          <p:attrName>style.visibility</p:attrName>
                                        </p:attrNameLst>
                                      </p:cBhvr>
                                      <p:to>
                                        <p:strVal val="visible"/>
                                      </p:to>
                                    </p:set>
                                    <p:set>
                                      <p:cBhvr>
                                        <p:cTn id="7" dur="455" fill="hold">
                                          <p:stCondLst>
                                            <p:cond delay="0"/>
                                          </p:stCondLst>
                                        </p:cTn>
                                        <p:tgtEl>
                                          <p:spTgt spid="16">
                                            <p:txEl>
                                              <p:pRg st="0" end="0"/>
                                            </p:txEl>
                                          </p:spTgt>
                                        </p:tgtEl>
                                        <p:attrNameLst>
                                          <p:attrName>style.rotation</p:attrName>
                                        </p:attrNameLst>
                                      </p:cBhvr>
                                      <p:to>
                                        <p:strVal val="-45.0"/>
                                      </p:to>
                                    </p:set>
                                    <p:anim calcmode="lin" valueType="num">
                                      <p:cBhvr>
                                        <p:cTn id="8" dur="455" fill="hold">
                                          <p:stCondLst>
                                            <p:cond delay="455"/>
                                          </p:stCondLst>
                                        </p:cTn>
                                        <p:tgtEl>
                                          <p:spTgt spid="1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par>
                          <p:cTn id="26" fill="hold">
                            <p:stCondLst>
                              <p:cond delay="1000"/>
                            </p:stCondLst>
                            <p:childTnLst>
                              <p:par>
                                <p:cTn id="27" presetID="10" presetClass="exit" presetSubtype="0" fill="hold" grpId="1" nodeType="afterEffect">
                                  <p:stCondLst>
                                    <p:cond delay="0"/>
                                  </p:stCondLst>
                                  <p:iterate type="lt">
                                    <p:tmPct val="0"/>
                                  </p:iterate>
                                  <p:childTnLst>
                                    <p:animEffect transition="out" filter="fade">
                                      <p:cBhvr>
                                        <p:cTn id="28" dur="2000"/>
                                        <p:tgtEl>
                                          <p:spTgt spid="24"/>
                                        </p:tgtEl>
                                      </p:cBhvr>
                                    </p:animEffect>
                                    <p:set>
                                      <p:cBhvr>
                                        <p:cTn id="29"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31" presetClass="entr" presetSubtype="0" fill="hold" grpId="1" nodeType="clickEffect">
                                  <p:stCondLst>
                                    <p:cond delay="0"/>
                                  </p:stCondLst>
                                  <p:iterate type="lt">
                                    <p:tmPct val="5000"/>
                                  </p:iterate>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childTnLst>
                          </p:cTn>
                        </p:par>
                        <p:par>
                          <p:cTn id="39" fill="hold">
                            <p:stCondLst>
                              <p:cond delay="1000"/>
                            </p:stCondLst>
                            <p:childTnLst>
                              <p:par>
                                <p:cTn id="40" presetID="10" presetClass="exit" presetSubtype="0" fill="hold" grpId="0" nodeType="afterEffect">
                                  <p:stCondLst>
                                    <p:cond delay="0"/>
                                  </p:stCondLst>
                                  <p:iterate type="lt">
                                    <p:tmPct val="0"/>
                                  </p:iterate>
                                  <p:childTnLst>
                                    <p:animEffect transition="out" filter="fade">
                                      <p:cBhvr>
                                        <p:cTn id="41" dur="2000"/>
                                        <p:tgtEl>
                                          <p:spTgt spid="20"/>
                                        </p:tgtEl>
                                      </p:cBhvr>
                                    </p:animEffect>
                                    <p:set>
                                      <p:cBhvr>
                                        <p:cTn id="42"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23"/>
                    </p:tgtEl>
                  </p:cond>
                </p:stCondLst>
                <p:endSync evt="end" delay="0">
                  <p:rtn val="all"/>
                </p:endSync>
                <p:childTnLst>
                  <p:par>
                    <p:cTn id="44" fill="hold">
                      <p:stCondLst>
                        <p:cond delay="0"/>
                      </p:stCondLst>
                      <p:childTnLst>
                        <p:par>
                          <p:cTn id="45" fill="hold">
                            <p:stCondLst>
                              <p:cond delay="0"/>
                            </p:stCondLst>
                            <p:childTnLst>
                              <p:par>
                                <p:cTn id="46" presetID="31" presetClass="entr" presetSubtype="0" fill="hold" grpId="0" nodeType="clickEffect">
                                  <p:stCondLst>
                                    <p:cond delay="0"/>
                                  </p:stCondLst>
                                  <p:iterate type="lt">
                                    <p:tmPct val="5000"/>
                                  </p:iterate>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fltVal val="0"/>
                                          </p:val>
                                        </p:tav>
                                        <p:tav tm="100000">
                                          <p:val>
                                            <p:strVal val="#ppt_w"/>
                                          </p:val>
                                        </p:tav>
                                      </p:tavLst>
                                    </p:anim>
                                    <p:anim calcmode="lin" valueType="num">
                                      <p:cBhvr>
                                        <p:cTn id="49" dur="1000" fill="hold"/>
                                        <p:tgtEl>
                                          <p:spTgt spid="22"/>
                                        </p:tgtEl>
                                        <p:attrNameLst>
                                          <p:attrName>ppt_h</p:attrName>
                                        </p:attrNameLst>
                                      </p:cBhvr>
                                      <p:tavLst>
                                        <p:tav tm="0">
                                          <p:val>
                                            <p:fltVal val="0"/>
                                          </p:val>
                                        </p:tav>
                                        <p:tav tm="100000">
                                          <p:val>
                                            <p:strVal val="#ppt_h"/>
                                          </p:val>
                                        </p:tav>
                                      </p:tavLst>
                                    </p:anim>
                                    <p:anim calcmode="lin" valueType="num">
                                      <p:cBhvr>
                                        <p:cTn id="50" dur="1000" fill="hold"/>
                                        <p:tgtEl>
                                          <p:spTgt spid="22"/>
                                        </p:tgtEl>
                                        <p:attrNameLst>
                                          <p:attrName>style.rotation</p:attrName>
                                        </p:attrNameLst>
                                      </p:cBhvr>
                                      <p:tavLst>
                                        <p:tav tm="0">
                                          <p:val>
                                            <p:fltVal val="90"/>
                                          </p:val>
                                        </p:tav>
                                        <p:tav tm="100000">
                                          <p:val>
                                            <p:fltVal val="0"/>
                                          </p:val>
                                        </p:tav>
                                      </p:tavLst>
                                    </p:anim>
                                    <p:animEffect transition="in" filter="fade">
                                      <p:cBhvr>
                                        <p:cTn id="51" dur="1000"/>
                                        <p:tgtEl>
                                          <p:spTgt spid="22"/>
                                        </p:tgtEl>
                                      </p:cBhvr>
                                    </p:animEffect>
                                  </p:childTnLst>
                                </p:cTn>
                              </p:par>
                            </p:childTnLst>
                          </p:cTn>
                        </p:par>
                        <p:par>
                          <p:cTn id="52" fill="hold">
                            <p:stCondLst>
                              <p:cond delay="1000"/>
                            </p:stCondLst>
                            <p:childTnLst>
                              <p:par>
                                <p:cTn id="53" presetID="10" presetClass="exit" presetSubtype="0" fill="hold" grpId="1" nodeType="afterEffect">
                                  <p:stCondLst>
                                    <p:cond delay="0"/>
                                  </p:stCondLst>
                                  <p:iterate type="lt">
                                    <p:tmPct val="0"/>
                                  </p:iterate>
                                  <p:childTnLst>
                                    <p:animEffect transition="out" filter="fade">
                                      <p:cBhvr>
                                        <p:cTn id="54" dur="2000"/>
                                        <p:tgtEl>
                                          <p:spTgt spid="22"/>
                                        </p:tgtEl>
                                      </p:cBhvr>
                                    </p:animEffect>
                                    <p:set>
                                      <p:cBhvr>
                                        <p:cTn id="55"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0" grpId="0" animBg="1"/>
      <p:bldP spid="20" grpId="1" animBg="1"/>
      <p:bldP spid="22" grpId="0" animBg="1"/>
      <p:bldP spid="22" grpId="1" animBg="1"/>
      <p:bldP spid="24" grpId="0" animBg="1"/>
      <p:bldP spid="2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52450"/>
            <a:ext cx="7848600" cy="2514600"/>
          </a:xfrm>
        </p:spPr>
        <p:txBody>
          <a:bodyPr/>
          <a:lstStyle/>
          <a:p>
            <a:pPr marL="0" indent="0">
              <a:spcBef>
                <a:spcPts val="0"/>
              </a:spcBef>
              <a:buNone/>
              <a:tabLst>
                <a:tab pos="228600" algn="l"/>
                <a:tab pos="2457450" algn="l"/>
              </a:tabLst>
            </a:pPr>
            <a:r>
              <a:rPr lang="en-US" sz="1200" b="0" dirty="0" smtClean="0">
                <a:solidFill>
                  <a:srgbClr val="0E0E0C"/>
                </a:solidFill>
                <a:latin typeface="Calibri" pitchFamily="34" charset="0"/>
              </a:rPr>
              <a:t>	</a:t>
            </a:r>
            <a:r>
              <a:rPr lang="en-US" sz="1200" b="0" dirty="0" smtClean="0">
                <a:solidFill>
                  <a:srgbClr val="0E0E0C"/>
                </a:solidFill>
                <a:latin typeface="Calibri" pitchFamily="34" charset="0"/>
              </a:rPr>
              <a:t>Look </a:t>
            </a:r>
            <a:r>
              <a:rPr lang="en-US" sz="1200" b="0" dirty="0" smtClean="0">
                <a:solidFill>
                  <a:srgbClr val="0E0E0C"/>
                </a:solidFill>
                <a:latin typeface="Calibri" pitchFamily="34" charset="0"/>
              </a:rPr>
              <a:t>at the images below. Which appears to show an animal tramping on a fern leaf? Hopefully, you picked the one on the left. The action of trapping on the leaf happened more than 300 million years ago. Yet, it is preserved in a piece of rock found in Tucker County. Imagine what the ground must have been like and how big and heavy the animal needed to be make such an impression. The ground was muddy enough for the animal to make a footprint but not so muddy that the mud oozed back into the depression. We know it was mud, not sand, because the rock in which the fossil was found is shale. The leaf suggests some trees were nearby. Accumulated small clues, once combined, help us </a:t>
            </a:r>
            <a:r>
              <a:rPr lang="en-US" sz="1200" b="0" dirty="0" smtClean="0">
                <a:solidFill>
                  <a:srgbClr val="0E0E0C"/>
                </a:solidFill>
                <a:latin typeface="Calibri" pitchFamily="34" charset="0"/>
              </a:rPr>
              <a:t>reconstruct </a:t>
            </a:r>
            <a:r>
              <a:rPr lang="en-US" sz="1200" b="0" dirty="0" smtClean="0">
                <a:solidFill>
                  <a:srgbClr val="0E0E0C"/>
                </a:solidFill>
                <a:latin typeface="Calibri" pitchFamily="34" charset="0"/>
              </a:rPr>
              <a:t>what West </a:t>
            </a:r>
            <a:r>
              <a:rPr lang="en-US" sz="1200" b="0" dirty="0" smtClean="0">
                <a:solidFill>
                  <a:srgbClr val="0E0E0C"/>
                </a:solidFill>
                <a:latin typeface="Calibri" pitchFamily="34" charset="0"/>
              </a:rPr>
              <a:t>Virginia </a:t>
            </a:r>
            <a:r>
              <a:rPr lang="en-US" sz="1200" b="0" dirty="0" smtClean="0">
                <a:solidFill>
                  <a:srgbClr val="0E0E0C"/>
                </a:solidFill>
                <a:latin typeface="Calibri" pitchFamily="34" charset="0"/>
              </a:rPr>
              <a:t>looked </a:t>
            </a:r>
            <a:r>
              <a:rPr lang="en-US" sz="1200" b="0" dirty="0" smtClean="0">
                <a:solidFill>
                  <a:srgbClr val="0E0E0C"/>
                </a:solidFill>
                <a:latin typeface="Calibri" pitchFamily="34" charset="0"/>
              </a:rPr>
              <a:t>like hundreds of millions of years ago</a:t>
            </a:r>
            <a:r>
              <a:rPr lang="en-US" sz="1200" b="0" dirty="0" smtClean="0">
                <a:solidFill>
                  <a:srgbClr val="0E0E0C"/>
                </a:solidFill>
                <a:latin typeface="Calibri" pitchFamily="34" charset="0"/>
              </a:rPr>
              <a:t>.</a:t>
            </a:r>
            <a:endParaRPr lang="en-US" sz="1200" b="0" dirty="0" smtClean="0">
              <a:solidFill>
                <a:srgbClr val="0E0E0C"/>
              </a:solidFill>
              <a:latin typeface="Calibri" pitchFamily="34" charset="0"/>
            </a:endParaRPr>
          </a:p>
          <a:p>
            <a:pPr marL="0" indent="0">
              <a:spcBef>
                <a:spcPts val="0"/>
              </a:spcBef>
              <a:buNone/>
              <a:tabLst>
                <a:tab pos="228600" algn="l"/>
                <a:tab pos="2457450" algn="l"/>
              </a:tabLst>
            </a:pPr>
            <a:r>
              <a:rPr lang="en-US" sz="1200" b="0" dirty="0" smtClean="0">
                <a:solidFill>
                  <a:srgbClr val="0E0E0C"/>
                </a:solidFill>
                <a:latin typeface="Calibri" pitchFamily="34" charset="0"/>
              </a:rPr>
              <a:t>	Observational skills and interpretation of any observed unique and distinguishing characteristics are critical to identifying West Virginia’s abundant small fossils. In this presentation, various kinds of questions will test your observational skills. In some cases you will encounter new words. When that happens, ask your teacher to explain it or look it up.  </a:t>
            </a:r>
            <a:endParaRPr lang="en-US" sz="1200" b="0" dirty="0">
              <a:solidFill>
                <a:srgbClr val="0E0E0C"/>
              </a:solidFill>
              <a:latin typeface="Calibri" pitchFamily="34" charset="0"/>
            </a:endParaRPr>
          </a:p>
        </p:txBody>
      </p:sp>
      <p:pic>
        <p:nvPicPr>
          <p:cNvPr id="6" name="Picture 5" descr="pecopteris.gif"/>
          <p:cNvPicPr>
            <a:picLocks noChangeAspect="1"/>
          </p:cNvPicPr>
          <p:nvPr/>
        </p:nvPicPr>
        <p:blipFill>
          <a:blip r:embed="rId2" cstate="print"/>
          <a:stretch>
            <a:fillRect/>
          </a:stretch>
        </p:blipFill>
        <p:spPr>
          <a:xfrm rot="5400000">
            <a:off x="3478788" y="2598162"/>
            <a:ext cx="1405427" cy="2267003"/>
          </a:xfrm>
          <a:prstGeom prst="rect">
            <a:avLst/>
          </a:prstGeom>
        </p:spPr>
      </p:pic>
      <p:pic>
        <p:nvPicPr>
          <p:cNvPr id="7" name="Picture 6" descr="single tracway.gif"/>
          <p:cNvPicPr>
            <a:picLocks noChangeAspect="1"/>
          </p:cNvPicPr>
          <p:nvPr/>
        </p:nvPicPr>
        <p:blipFill>
          <a:blip r:embed="rId3" cstate="print"/>
          <a:stretch>
            <a:fillRect/>
          </a:stretch>
        </p:blipFill>
        <p:spPr>
          <a:xfrm rot="5400000">
            <a:off x="592169" y="2741581"/>
            <a:ext cx="1667591" cy="2242330"/>
          </a:xfrm>
          <a:prstGeom prst="rect">
            <a:avLst/>
          </a:prstGeom>
        </p:spPr>
      </p:pic>
      <p:sp>
        <p:nvSpPr>
          <p:cNvPr id="8" name="Action Button: Custom 7">
            <a:hlinkClick r:id="rId4"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3" name="TextBox 12"/>
          <p:cNvSpPr txBox="1"/>
          <p:nvPr/>
        </p:nvSpPr>
        <p:spPr>
          <a:xfrm>
            <a:off x="5791200" y="4324350"/>
            <a:ext cx="2514600" cy="584775"/>
          </a:xfrm>
          <a:prstGeom prst="rect">
            <a:avLst/>
          </a:prstGeom>
          <a:noFill/>
        </p:spPr>
        <p:txBody>
          <a:bodyPr wrap="square" rtlCol="0">
            <a:spAutoFit/>
          </a:bodyPr>
          <a:lstStyle/>
          <a:p>
            <a:pPr algn="ctr"/>
            <a:r>
              <a:rPr lang="en-US" sz="1600" b="1" dirty="0" smtClean="0">
                <a:solidFill>
                  <a:srgbClr val="B73B09"/>
                </a:solidFill>
                <a:effectLst>
                  <a:outerShdw blurRad="38100" dist="38100" dir="2700000" algn="tl">
                    <a:srgbClr val="000000">
                      <a:alpha val="43137"/>
                    </a:srgbClr>
                  </a:outerShdw>
                </a:effectLst>
              </a:rPr>
              <a:t>Click to </a:t>
            </a:r>
          </a:p>
          <a:p>
            <a:pPr algn="ctr"/>
            <a:r>
              <a:rPr lang="en-US" sz="1600" b="1" dirty="0" smtClean="0">
                <a:solidFill>
                  <a:srgbClr val="B73B09"/>
                </a:solidFill>
                <a:effectLst>
                  <a:outerShdw blurRad="38100" dist="38100" dir="2700000" algn="tl">
                    <a:srgbClr val="000000">
                      <a:alpha val="43137"/>
                    </a:srgbClr>
                  </a:outerShdw>
                </a:effectLst>
              </a:rPr>
              <a:t>begin exploring.</a:t>
            </a:r>
            <a:endParaRPr lang="en-US" sz="1600" b="1" dirty="0">
              <a:solidFill>
                <a:srgbClr val="B73B09"/>
              </a:solidFill>
              <a:effectLst>
                <a:outerShdw blurRad="38100" dist="38100" dir="2700000" algn="tl">
                  <a:srgbClr val="000000">
                    <a:alpha val="43137"/>
                  </a:srgbClr>
                </a:outerShdw>
              </a:effectLst>
            </a:endParaRPr>
          </a:p>
        </p:txBody>
      </p:sp>
      <p:sp>
        <p:nvSpPr>
          <p:cNvPr id="15" name="Curved Down Arrow 14"/>
          <p:cNvSpPr/>
          <p:nvPr/>
        </p:nvSpPr>
        <p:spPr bwMode="auto">
          <a:xfrm rot="764997">
            <a:off x="7467600" y="4248150"/>
            <a:ext cx="1371600" cy="304800"/>
          </a:xfrm>
          <a:prstGeom prst="curvedDownArrow">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Action Button: Home 15">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7" name="Picture 6" descr="\\STORAGE1\geoscience\Graphics Artwork\Photos\crinoid stems 1.jpg"/>
          <p:cNvPicPr>
            <a:picLocks noChangeAspect="1" noChangeArrowheads="1"/>
          </p:cNvPicPr>
          <p:nvPr/>
        </p:nvPicPr>
        <p:blipFill>
          <a:blip r:embed="rId5" cstate="print"/>
          <a:srcRect/>
          <a:stretch>
            <a:fillRect/>
          </a:stretch>
        </p:blipFill>
        <p:spPr bwMode="auto">
          <a:xfrm rot="16200000">
            <a:off x="6129337" y="2767013"/>
            <a:ext cx="1042988" cy="171926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ction Button: Home 10">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6" name="Picture 15" descr="Alethopteris 01.jpg"/>
          <p:cNvPicPr>
            <a:picLocks noChangeAspect="1"/>
          </p:cNvPicPr>
          <p:nvPr/>
        </p:nvPicPr>
        <p:blipFill>
          <a:blip r:embed="rId2" cstate="print"/>
          <a:srcRect l="2457" t="3831" r="4914" b="1916"/>
          <a:stretch>
            <a:fillRect/>
          </a:stretch>
        </p:blipFill>
        <p:spPr>
          <a:xfrm>
            <a:off x="299888" y="714727"/>
            <a:ext cx="2824312" cy="3685823"/>
          </a:xfrm>
          <a:prstGeom prst="rect">
            <a:avLst/>
          </a:prstGeom>
        </p:spPr>
      </p:pic>
      <p:sp>
        <p:nvSpPr>
          <p:cNvPr id="20" name="TextBox 19"/>
          <p:cNvSpPr txBox="1"/>
          <p:nvPr/>
        </p:nvSpPr>
        <p:spPr>
          <a:xfrm>
            <a:off x="3886200" y="2857440"/>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fused into a ring where they attach to the twig.</a:t>
            </a:r>
            <a:endParaRPr lang="en-US" sz="1000" b="1" dirty="0">
              <a:solidFill>
                <a:srgbClr val="B73B09"/>
              </a:solidFill>
            </a:endParaRPr>
          </a:p>
        </p:txBody>
      </p:sp>
      <p:sp>
        <p:nvSpPr>
          <p:cNvPr id="21" name="TextBox 20"/>
          <p:cNvSpPr txBox="1"/>
          <p:nvPr/>
        </p:nvSpPr>
        <p:spPr>
          <a:xfrm>
            <a:off x="3886200" y="1809750"/>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attached to twig across entire base. </a:t>
            </a:r>
            <a:endParaRPr lang="en-US" sz="1000" b="1" dirty="0">
              <a:solidFill>
                <a:srgbClr val="B73B09"/>
              </a:solidFill>
            </a:endParaRPr>
          </a:p>
        </p:txBody>
      </p:sp>
      <p:sp>
        <p:nvSpPr>
          <p:cNvPr id="22" name="TextBox 21"/>
          <p:cNvSpPr txBox="1"/>
          <p:nvPr/>
        </p:nvSpPr>
        <p:spPr>
          <a:xfrm>
            <a:off x="3886200" y="2401729"/>
            <a:ext cx="2819400" cy="246221"/>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attach by a single point to stem.</a:t>
            </a:r>
            <a:endParaRPr lang="en-US" sz="1000" b="1" dirty="0">
              <a:solidFill>
                <a:srgbClr val="B73B09"/>
              </a:solidFill>
            </a:endParaRPr>
          </a:p>
        </p:txBody>
      </p:sp>
      <p:sp>
        <p:nvSpPr>
          <p:cNvPr id="25" name="TextBox 24"/>
          <p:cNvSpPr txBox="1"/>
          <p:nvPr/>
        </p:nvSpPr>
        <p:spPr>
          <a:xfrm>
            <a:off x="3886200" y="3468529"/>
            <a:ext cx="2819400" cy="246221"/>
          </a:xfrm>
          <a:prstGeom prst="rect">
            <a:avLst/>
          </a:prstGeom>
          <a:noFill/>
          <a:ln w="3175">
            <a:solidFill>
              <a:srgbClr val="B73B09"/>
            </a:solidFill>
          </a:ln>
        </p:spPr>
        <p:txBody>
          <a:bodyPr wrap="square" rtlCol="0">
            <a:spAutoFit/>
          </a:bodyPr>
          <a:lstStyle/>
          <a:p>
            <a:r>
              <a:rPr lang="en-US" sz="1000" b="1" dirty="0" smtClean="0">
                <a:solidFill>
                  <a:srgbClr val="B73B09"/>
                </a:solidFill>
              </a:rPr>
              <a:t>Tongue-shaped leaflets.</a:t>
            </a:r>
            <a:endParaRPr lang="en-US" sz="1000" b="1" dirty="0">
              <a:solidFill>
                <a:srgbClr val="B73B09"/>
              </a:solidFill>
            </a:endParaRPr>
          </a:p>
        </p:txBody>
      </p:sp>
      <p:sp>
        <p:nvSpPr>
          <p:cNvPr id="33" name="Title 1"/>
          <p:cNvSpPr>
            <a:spLocks noGrp="1"/>
          </p:cNvSpPr>
          <p:nvPr>
            <p:ph type="title"/>
          </p:nvPr>
        </p:nvSpPr>
        <p:spPr>
          <a:xfrm>
            <a:off x="228600" y="0"/>
            <a:ext cx="7848600" cy="514350"/>
          </a:xfrm>
        </p:spPr>
        <p:txBody>
          <a:bodyPr/>
          <a:lstStyle/>
          <a:p>
            <a:pPr algn="ctr"/>
            <a:r>
              <a:rPr lang="en-US" sz="1200" dirty="0" smtClean="0">
                <a:solidFill>
                  <a:srgbClr val="B73B09"/>
                </a:solidFill>
                <a:effectLst>
                  <a:outerShdw blurRad="38100" dist="38100" dir="2700000" algn="tl">
                    <a:srgbClr val="000000">
                      <a:alpha val="43137"/>
                    </a:srgbClr>
                  </a:outerShdw>
                </a:effectLst>
              </a:rPr>
              <a:t>Look closely at the plant fossil below and choose which description fits best </a:t>
            </a:r>
            <a:br>
              <a:rPr lang="en-US" sz="1200" dirty="0" smtClean="0">
                <a:solidFill>
                  <a:srgbClr val="B73B09"/>
                </a:solidFill>
                <a:effectLst>
                  <a:outerShdw blurRad="38100" dist="38100" dir="2700000" algn="tl">
                    <a:srgbClr val="000000">
                      <a:alpha val="43137"/>
                    </a:srgbClr>
                  </a:outerShdw>
                </a:effectLst>
              </a:rPr>
            </a:br>
            <a:r>
              <a:rPr lang="en-US" sz="1200" dirty="0" smtClean="0">
                <a:solidFill>
                  <a:srgbClr val="B73B09"/>
                </a:solidFill>
                <a:effectLst>
                  <a:outerShdw blurRad="38100" dist="38100" dir="2700000" algn="tl">
                    <a:srgbClr val="000000">
                      <a:alpha val="43137"/>
                    </a:srgbClr>
                  </a:outerShdw>
                </a:effectLst>
              </a:rPr>
              <a:t>(more than one may apply</a:t>
            </a:r>
            <a:r>
              <a:rPr lang="en-US" sz="1200" dirty="0" smtClean="0">
                <a:solidFill>
                  <a:srgbClr val="B73B09"/>
                </a:solidFill>
                <a:effectLst>
                  <a:outerShdw blurRad="38100" dist="38100" dir="2700000" algn="tl">
                    <a:srgbClr val="000000">
                      <a:alpha val="43137"/>
                    </a:srgbClr>
                  </a:outerShdw>
                </a:effectLst>
              </a:rPr>
              <a:t>)</a:t>
            </a:r>
            <a:endParaRPr lang="en-US" sz="1200" dirty="0">
              <a:solidFill>
                <a:srgbClr val="B73B09"/>
              </a:solidFill>
              <a:effectLst>
                <a:outerShdw blurRad="38100" dist="38100" dir="2700000" algn="tl">
                  <a:srgbClr val="000000">
                    <a:alpha val="43137"/>
                  </a:srgbClr>
                </a:outerShdw>
              </a:effectLst>
            </a:endParaRPr>
          </a:p>
        </p:txBody>
      </p:sp>
      <p:sp>
        <p:nvSpPr>
          <p:cNvPr id="35" name="TextBox 34"/>
          <p:cNvSpPr txBox="1"/>
          <p:nvPr/>
        </p:nvSpPr>
        <p:spPr>
          <a:xfrm>
            <a:off x="3886200" y="666750"/>
            <a:ext cx="2819400" cy="276999"/>
          </a:xfrm>
          <a:prstGeom prst="rect">
            <a:avLst/>
          </a:prstGeom>
          <a:noFill/>
        </p:spPr>
        <p:txBody>
          <a:bodyPr wrap="square" rtlCol="0">
            <a:spAutoFit/>
          </a:bodyPr>
          <a:lstStyle/>
          <a:p>
            <a:pPr algn="ctr"/>
            <a:r>
              <a:rPr lang="en-US" sz="1200" b="1" dirty="0" smtClean="0">
                <a:ln w="3175">
                  <a:solidFill>
                    <a:srgbClr val="FFC000"/>
                  </a:solidFill>
                </a:ln>
                <a:solidFill>
                  <a:srgbClr val="FFC000"/>
                </a:solidFill>
                <a:effectLst>
                  <a:outerShdw blurRad="38100" dist="38100" dir="2700000" algn="tl">
                    <a:srgbClr val="000000">
                      <a:alpha val="43137"/>
                    </a:srgbClr>
                  </a:outerShdw>
                </a:effectLst>
              </a:rPr>
              <a:t>Click on </a:t>
            </a:r>
            <a:r>
              <a:rPr lang="en-US" sz="1200" b="1" dirty="0" smtClean="0">
                <a:ln w="3175">
                  <a:solidFill>
                    <a:srgbClr val="FFC000"/>
                  </a:solidFill>
                </a:ln>
                <a:solidFill>
                  <a:srgbClr val="FFC000"/>
                </a:solidFill>
                <a:effectLst>
                  <a:outerShdw blurRad="38100" dist="38100" dir="2700000" algn="tl">
                    <a:srgbClr val="000000">
                      <a:alpha val="43137"/>
                    </a:srgbClr>
                  </a:outerShdw>
                </a:effectLst>
              </a:rPr>
              <a:t>box to check yourself.</a:t>
            </a:r>
            <a:endParaRPr lang="en-US" sz="1200" b="1" dirty="0">
              <a:ln w="3175">
                <a:solidFill>
                  <a:srgbClr val="FFC000"/>
                </a:solidFill>
              </a:ln>
              <a:solidFill>
                <a:srgbClr val="FFC000"/>
              </a:solidFill>
              <a:effectLst>
                <a:outerShdw blurRad="38100" dist="38100" dir="2700000" algn="tl">
                  <a:srgbClr val="000000">
                    <a:alpha val="43137"/>
                  </a:srgbClr>
                </a:outerShdw>
              </a:effectLst>
            </a:endParaRPr>
          </a:p>
        </p:txBody>
      </p:sp>
      <p:sp>
        <p:nvSpPr>
          <p:cNvPr id="32" name="TextBox 31">
            <a:hlinkClick r:id="rId3" action="ppaction://hlinksldjump"/>
          </p:cNvPr>
          <p:cNvSpPr txBox="1"/>
          <p:nvPr/>
        </p:nvSpPr>
        <p:spPr>
          <a:xfrm>
            <a:off x="3533775" y="4199751"/>
            <a:ext cx="3276600" cy="276999"/>
          </a:xfrm>
          <a:prstGeom prst="rect">
            <a:avLst/>
          </a:prstGeom>
          <a:solidFill>
            <a:srgbClr val="B73B09"/>
          </a:solidFill>
          <a:ln>
            <a:solidFill>
              <a:srgbClr val="B73B09"/>
            </a:solidFill>
          </a:ln>
          <a:scene3d>
            <a:camera prst="orthographicFront"/>
            <a:lightRig rig="threePt" dir="t"/>
          </a:scene3d>
          <a:sp3d>
            <a:bevelT prst="slope"/>
          </a:sp3d>
        </p:spPr>
        <p:txBody>
          <a:bodyPr wrap="square" rtlCol="0">
            <a:spAutoFit/>
          </a:bodyPr>
          <a:lstStyle/>
          <a:p>
            <a:pPr algn="ctr"/>
            <a:r>
              <a:rPr lang="en-US" sz="1200" b="1" dirty="0" smtClean="0">
                <a:solidFill>
                  <a:srgbClr val="FFC000"/>
                </a:solidFill>
                <a:effectLst>
                  <a:outerShdw blurRad="38100" dist="38100" dir="2700000" algn="tl">
                    <a:srgbClr val="000000">
                      <a:alpha val="43137"/>
                    </a:srgbClr>
                  </a:outerShdw>
                </a:effectLst>
              </a:rPr>
              <a:t>Click here to find more on this fossil</a:t>
            </a:r>
            <a:endParaRPr lang="en-US" sz="1200" b="1" dirty="0">
              <a:solidFill>
                <a:srgbClr val="FFC000"/>
              </a:solidFill>
              <a:effectLst>
                <a:outerShdw blurRad="38100" dist="38100" dir="2700000" algn="tl">
                  <a:srgbClr val="000000">
                    <a:alpha val="43137"/>
                  </a:srgbClr>
                </a:outerShdw>
              </a:effectLst>
            </a:endParaRPr>
          </a:p>
        </p:txBody>
      </p:sp>
      <p:sp>
        <p:nvSpPr>
          <p:cNvPr id="18" name="Multiply 17"/>
          <p:cNvSpPr/>
          <p:nvPr/>
        </p:nvSpPr>
        <p:spPr bwMode="auto">
          <a:xfrm>
            <a:off x="3333750" y="28765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L-Shape 18"/>
          <p:cNvSpPr/>
          <p:nvPr/>
        </p:nvSpPr>
        <p:spPr bwMode="auto">
          <a:xfrm>
            <a:off x="3448050" y="34480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Multiply 27"/>
          <p:cNvSpPr/>
          <p:nvPr/>
        </p:nvSpPr>
        <p:spPr bwMode="auto">
          <a:xfrm>
            <a:off x="3314700" y="18097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L-Shape 28"/>
          <p:cNvSpPr/>
          <p:nvPr/>
        </p:nvSpPr>
        <p:spPr bwMode="auto">
          <a:xfrm>
            <a:off x="3429000" y="23812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Action Button: Custom 16">
            <a:hlinkClick r:id="rId4"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23" name="Action Button: Custom 22">
            <a:hlinkClick r:id="rId5"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Tree>
  </p:cSld>
  <p:clrMapOvr>
    <a:masterClrMapping/>
  </p:clrMapOvr>
  <p:transition spd="med"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par>
                          <p:cTn id="11" fill="hold">
                            <p:stCondLst>
                              <p:cond delay="1000"/>
                            </p:stCondLst>
                            <p:childTnLst>
                              <p:par>
                                <p:cTn id="12" presetID="10" presetClass="exit" presetSubtype="0" fill="hold" grpId="1" nodeType="afterEffect">
                                  <p:stCondLst>
                                    <p:cond delay="0"/>
                                  </p:stCondLst>
                                  <p:iterate type="lt">
                                    <p:tmPct val="0"/>
                                  </p:iterate>
                                  <p:childTnLst>
                                    <p:animEffect transition="out" filter="fade">
                                      <p:cBhvr>
                                        <p:cTn id="13" dur="2000"/>
                                        <p:tgtEl>
                                          <p:spTgt spid="28"/>
                                        </p:tgtEl>
                                      </p:cBhvr>
                                    </p:animEffect>
                                    <p:set>
                                      <p:cBhvr>
                                        <p:cTn id="14"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
                                          </p:val>
                                        </p:tav>
                                        <p:tav tm="100000">
                                          <p:val>
                                            <p:strVal val="#ppt_w"/>
                                          </p:val>
                                        </p:tav>
                                      </p:tavLst>
                                    </p:anim>
                                    <p:anim calcmode="lin" valueType="num">
                                      <p:cBhvr>
                                        <p:cTn id="21" dur="1000" fill="hold"/>
                                        <p:tgtEl>
                                          <p:spTgt spid="29"/>
                                        </p:tgtEl>
                                        <p:attrNameLst>
                                          <p:attrName>ppt_h</p:attrName>
                                        </p:attrNameLst>
                                      </p:cBhvr>
                                      <p:tavLst>
                                        <p:tav tm="0">
                                          <p:val>
                                            <p:fltVal val="0"/>
                                          </p:val>
                                        </p:tav>
                                        <p:tav tm="100000">
                                          <p:val>
                                            <p:strVal val="#ppt_h"/>
                                          </p:val>
                                        </p:tav>
                                      </p:tavLst>
                                    </p:anim>
                                    <p:anim calcmode="lin" valueType="num">
                                      <p:cBhvr>
                                        <p:cTn id="22" dur="1000" fill="hold"/>
                                        <p:tgtEl>
                                          <p:spTgt spid="29"/>
                                        </p:tgtEl>
                                        <p:attrNameLst>
                                          <p:attrName>style.rotation</p:attrName>
                                        </p:attrNameLst>
                                      </p:cBhvr>
                                      <p:tavLst>
                                        <p:tav tm="0">
                                          <p:val>
                                            <p:fltVal val="90"/>
                                          </p:val>
                                        </p:tav>
                                        <p:tav tm="100000">
                                          <p:val>
                                            <p:fltVal val="0"/>
                                          </p:val>
                                        </p:tav>
                                      </p:tavLst>
                                    </p:anim>
                                    <p:animEffect transition="in" filter="fade">
                                      <p:cBhvr>
                                        <p:cTn id="23" dur="1000"/>
                                        <p:tgtEl>
                                          <p:spTgt spid="29"/>
                                        </p:tgtEl>
                                      </p:cBhvr>
                                    </p:animEffect>
                                  </p:childTnLst>
                                </p:cTn>
                              </p:par>
                            </p:childTnLst>
                          </p:cTn>
                        </p:par>
                        <p:par>
                          <p:cTn id="24" fill="hold">
                            <p:stCondLst>
                              <p:cond delay="1000"/>
                            </p:stCondLst>
                            <p:childTnLst>
                              <p:par>
                                <p:cTn id="25" presetID="10" presetClass="exit" presetSubtype="0" fill="hold" grpId="1" nodeType="afterEffect">
                                  <p:stCondLst>
                                    <p:cond delay="0"/>
                                  </p:stCondLst>
                                  <p:iterate type="lt">
                                    <p:tmPct val="0"/>
                                  </p:iterate>
                                  <p:childTnLst>
                                    <p:animEffect transition="out" filter="fade">
                                      <p:cBhvr>
                                        <p:cTn id="26" dur="2000"/>
                                        <p:tgtEl>
                                          <p:spTgt spid="29"/>
                                        </p:tgtEl>
                                      </p:cBhvr>
                                    </p:animEffect>
                                    <p:set>
                                      <p:cBhvr>
                                        <p:cTn id="27"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childTnLst>
                          </p:cTn>
                        </p:par>
                        <p:par>
                          <p:cTn id="37" fill="hold">
                            <p:stCondLst>
                              <p:cond delay="1000"/>
                            </p:stCondLst>
                            <p:childTnLst>
                              <p:par>
                                <p:cTn id="38" presetID="10" presetClass="exit" presetSubtype="0" fill="hold" grpId="1" nodeType="afterEffect">
                                  <p:stCondLst>
                                    <p:cond delay="0"/>
                                  </p:stCondLst>
                                  <p:iterate type="lt">
                                    <p:tmPct val="0"/>
                                  </p:iterate>
                                  <p:childTnLst>
                                    <p:animEffect transition="out" filter="fade">
                                      <p:cBhvr>
                                        <p:cTn id="39" dur="2000"/>
                                        <p:tgtEl>
                                          <p:spTgt spid="18"/>
                                        </p:tgtEl>
                                      </p:cBhvr>
                                    </p:animEffect>
                                    <p:set>
                                      <p:cBhvr>
                                        <p:cTn id="40"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style.rotation</p:attrName>
                                        </p:attrNameLst>
                                      </p:cBhvr>
                                      <p:tavLst>
                                        <p:tav tm="0">
                                          <p:val>
                                            <p:fltVal val="90"/>
                                          </p:val>
                                        </p:tav>
                                        <p:tav tm="100000">
                                          <p:val>
                                            <p:fltVal val="0"/>
                                          </p:val>
                                        </p:tav>
                                      </p:tavLst>
                                    </p:anim>
                                    <p:animEffect transition="in" filter="fade">
                                      <p:cBhvr>
                                        <p:cTn id="49" dur="1000"/>
                                        <p:tgtEl>
                                          <p:spTgt spid="19"/>
                                        </p:tgtEl>
                                      </p:cBhvr>
                                    </p:animEffect>
                                  </p:childTnLst>
                                </p:cTn>
                              </p:par>
                            </p:childTnLst>
                          </p:cTn>
                        </p:par>
                        <p:par>
                          <p:cTn id="50" fill="hold">
                            <p:stCondLst>
                              <p:cond delay="1000"/>
                            </p:stCondLst>
                            <p:childTnLst>
                              <p:par>
                                <p:cTn id="51" presetID="10" presetClass="exit" presetSubtype="0" fill="hold" grpId="1" nodeType="afterEffect">
                                  <p:stCondLst>
                                    <p:cond delay="0"/>
                                  </p:stCondLst>
                                  <p:iterate type="lt">
                                    <p:tmPct val="0"/>
                                  </p:iterate>
                                  <p:childTnLst>
                                    <p:animEffect transition="out" filter="fade">
                                      <p:cBhvr>
                                        <p:cTn id="52" dur="2000"/>
                                        <p:tgtEl>
                                          <p:spTgt spid="19"/>
                                        </p:tgtEl>
                                      </p:cBhvr>
                                    </p:animEffect>
                                    <p:set>
                                      <p:cBhvr>
                                        <p:cTn id="53"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8" grpId="0" animBg="1"/>
      <p:bldP spid="18" grpId="1" animBg="1"/>
      <p:bldP spid="19" grpId="0" animBg="1"/>
      <p:bldP spid="19" grpId="1" animBg="1"/>
      <p:bldP spid="28" grpId="0" animBg="1"/>
      <p:bldP spid="28" grpId="1" animBg="1"/>
      <p:bldP spid="29" grpId="0" animBg="1" autoUpdateAnimBg="0"/>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7848600" cy="381000"/>
          </a:xfrm>
        </p:spPr>
        <p:txBody>
          <a:bodyPr/>
          <a:lstStyle/>
          <a:p>
            <a:r>
              <a:rPr lang="en-US" sz="1400" dirty="0" smtClean="0">
                <a:solidFill>
                  <a:srgbClr val="B73B09"/>
                </a:solidFill>
              </a:rPr>
              <a:t>This plant fossil is called an </a:t>
            </a:r>
            <a:r>
              <a:rPr lang="en-US" sz="1400" dirty="0" err="1" smtClean="0">
                <a:solidFill>
                  <a:srgbClr val="B73B09"/>
                </a:solidFill>
              </a:rPr>
              <a:t>Alethopteris</a:t>
            </a:r>
            <a:r>
              <a:rPr lang="en-US" sz="1400" dirty="0" smtClean="0">
                <a:solidFill>
                  <a:srgbClr val="B73B09"/>
                </a:solidFill>
              </a:rPr>
              <a:t>. It is very common but differs from </a:t>
            </a:r>
            <a:r>
              <a:rPr lang="en-US" sz="1400" dirty="0" err="1" smtClean="0">
                <a:solidFill>
                  <a:srgbClr val="B73B09"/>
                </a:solidFill>
              </a:rPr>
              <a:t>Nueropteris</a:t>
            </a:r>
            <a:r>
              <a:rPr lang="en-US" sz="1400" dirty="0" smtClean="0">
                <a:solidFill>
                  <a:srgbClr val="B73B09"/>
                </a:solidFill>
              </a:rPr>
              <a:t>. Which description would allow to identify </a:t>
            </a:r>
            <a:r>
              <a:rPr lang="en-US" sz="1400" dirty="0" err="1" smtClean="0">
                <a:solidFill>
                  <a:srgbClr val="B73B09"/>
                </a:solidFill>
              </a:rPr>
              <a:t>Alethopteris</a:t>
            </a:r>
            <a:r>
              <a:rPr lang="en-US" sz="1400" dirty="0" smtClean="0">
                <a:solidFill>
                  <a:srgbClr val="B73B09"/>
                </a:solidFill>
              </a:rPr>
              <a:t>?</a:t>
            </a:r>
            <a:endParaRPr lang="en-US" sz="1400" dirty="0">
              <a:solidFill>
                <a:srgbClr val="B73B09"/>
              </a:solidFill>
            </a:endParaRPr>
          </a:p>
        </p:txBody>
      </p:sp>
      <p:sp>
        <p:nvSpPr>
          <p:cNvPr id="15" name="Action Button: Custom 14">
            <a:hlinkClick r:id="rId2"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11" name="Action Button: Home 10">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8" name="Picture 17" descr="Alethopteris Drawing.jpg"/>
          <p:cNvPicPr>
            <a:picLocks noChangeAspect="1"/>
          </p:cNvPicPr>
          <p:nvPr/>
        </p:nvPicPr>
        <p:blipFill>
          <a:blip r:embed="rId3" cstate="print"/>
          <a:stretch>
            <a:fillRect/>
          </a:stretch>
        </p:blipFill>
        <p:spPr>
          <a:xfrm>
            <a:off x="2200275" y="2190750"/>
            <a:ext cx="1805371" cy="2571750"/>
          </a:xfrm>
          <a:prstGeom prst="rect">
            <a:avLst/>
          </a:prstGeom>
        </p:spPr>
      </p:pic>
      <p:pic>
        <p:nvPicPr>
          <p:cNvPr id="16" name="Picture 15" descr="Alethopteris 01.jpg"/>
          <p:cNvPicPr>
            <a:picLocks noChangeAspect="1"/>
          </p:cNvPicPr>
          <p:nvPr/>
        </p:nvPicPr>
        <p:blipFill>
          <a:blip r:embed="rId4" cstate="print"/>
          <a:srcRect l="4914" t="3831" r="4914" b="3831"/>
          <a:stretch>
            <a:fillRect/>
          </a:stretch>
        </p:blipFill>
        <p:spPr>
          <a:xfrm>
            <a:off x="152400" y="1276350"/>
            <a:ext cx="1992622" cy="2617013"/>
          </a:xfrm>
          <a:prstGeom prst="rect">
            <a:avLst/>
          </a:prstGeom>
        </p:spPr>
      </p:pic>
      <p:sp>
        <p:nvSpPr>
          <p:cNvPr id="19" name="TextBox 18"/>
          <p:cNvSpPr txBox="1"/>
          <p:nvPr/>
        </p:nvSpPr>
        <p:spPr>
          <a:xfrm>
            <a:off x="4800600" y="2819400"/>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The leaflets attach to the twig across their entire base. </a:t>
            </a:r>
            <a:endParaRPr lang="en-US" sz="1000" b="1" dirty="0">
              <a:solidFill>
                <a:srgbClr val="B73B09"/>
              </a:solidFill>
            </a:endParaRPr>
          </a:p>
        </p:txBody>
      </p:sp>
      <p:sp>
        <p:nvSpPr>
          <p:cNvPr id="20" name="TextBox 19"/>
          <p:cNvSpPr txBox="1"/>
          <p:nvPr/>
        </p:nvSpPr>
        <p:spPr>
          <a:xfrm>
            <a:off x="4800600" y="1685865"/>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Leaves are fused into a ring where they attach to the twig.</a:t>
            </a:r>
            <a:endParaRPr lang="en-US" sz="1000" b="1" dirty="0">
              <a:solidFill>
                <a:srgbClr val="B73B09"/>
              </a:solidFill>
            </a:endParaRPr>
          </a:p>
        </p:txBody>
      </p:sp>
      <p:sp>
        <p:nvSpPr>
          <p:cNvPr id="21" name="TextBox 20"/>
          <p:cNvSpPr txBox="1"/>
          <p:nvPr/>
        </p:nvSpPr>
        <p:spPr>
          <a:xfrm>
            <a:off x="4800600" y="2362200"/>
            <a:ext cx="2819400" cy="246221"/>
          </a:xfrm>
          <a:prstGeom prst="rect">
            <a:avLst/>
          </a:prstGeom>
          <a:noFill/>
          <a:ln w="3175">
            <a:solidFill>
              <a:srgbClr val="B73B09"/>
            </a:solidFill>
          </a:ln>
        </p:spPr>
        <p:txBody>
          <a:bodyPr wrap="square" rtlCol="0">
            <a:spAutoFit/>
          </a:bodyPr>
          <a:lstStyle/>
          <a:p>
            <a:r>
              <a:rPr lang="en-US" sz="1000" b="1" dirty="0" smtClean="0">
                <a:solidFill>
                  <a:srgbClr val="B73B09"/>
                </a:solidFill>
              </a:rPr>
              <a:t>Prominent </a:t>
            </a:r>
            <a:r>
              <a:rPr lang="en-US" sz="1000" b="1" dirty="0" err="1" smtClean="0">
                <a:solidFill>
                  <a:srgbClr val="B73B09"/>
                </a:solidFill>
              </a:rPr>
              <a:t>midvein</a:t>
            </a:r>
            <a:r>
              <a:rPr lang="en-US" sz="1000" b="1" dirty="0" smtClean="0">
                <a:solidFill>
                  <a:srgbClr val="B73B09"/>
                </a:solidFill>
              </a:rPr>
              <a:t> .</a:t>
            </a:r>
            <a:endParaRPr lang="en-US" sz="1000" b="1" dirty="0">
              <a:solidFill>
                <a:srgbClr val="B73B09"/>
              </a:solidFill>
            </a:endParaRPr>
          </a:p>
        </p:txBody>
      </p:sp>
      <p:sp>
        <p:nvSpPr>
          <p:cNvPr id="25" name="TextBox 24"/>
          <p:cNvSpPr txBox="1"/>
          <p:nvPr/>
        </p:nvSpPr>
        <p:spPr>
          <a:xfrm>
            <a:off x="4038600" y="1106329"/>
            <a:ext cx="3733800" cy="246221"/>
          </a:xfrm>
          <a:prstGeom prst="rect">
            <a:avLst/>
          </a:prstGeom>
          <a:noFill/>
        </p:spPr>
        <p:txBody>
          <a:bodyPr wrap="square" rtlCol="0">
            <a:spAutoFit/>
          </a:bodyPr>
          <a:lstStyle/>
          <a:p>
            <a:pPr algn="ctr"/>
            <a:r>
              <a:rPr lang="en-US" sz="1000" b="1" dirty="0" smtClean="0">
                <a:solidFill>
                  <a:srgbClr val="FFC000"/>
                </a:solidFill>
                <a:effectLst>
                  <a:outerShdw blurRad="38100" dist="38100" dir="2700000" algn="tl">
                    <a:srgbClr val="000000">
                      <a:alpha val="43137"/>
                    </a:srgbClr>
                  </a:outerShdw>
                </a:effectLst>
              </a:rPr>
              <a:t>Click on a button below to pick your answer.</a:t>
            </a:r>
            <a:endParaRPr lang="en-US" sz="1000" b="1" dirty="0">
              <a:solidFill>
                <a:srgbClr val="FFC000"/>
              </a:solidFill>
              <a:effectLst>
                <a:outerShdw blurRad="38100" dist="38100" dir="2700000" algn="tl">
                  <a:srgbClr val="000000">
                    <a:alpha val="43137"/>
                  </a:srgbClr>
                </a:outerShdw>
              </a:effectLst>
            </a:endParaRPr>
          </a:p>
        </p:txBody>
      </p:sp>
      <p:sp>
        <p:nvSpPr>
          <p:cNvPr id="27" name="TextBox 26"/>
          <p:cNvSpPr txBox="1"/>
          <p:nvPr/>
        </p:nvSpPr>
        <p:spPr>
          <a:xfrm>
            <a:off x="457200" y="4019550"/>
            <a:ext cx="1295400" cy="276999"/>
          </a:xfrm>
          <a:prstGeom prst="rect">
            <a:avLst/>
          </a:prstGeom>
          <a:noFill/>
          <a:ln>
            <a:solidFill>
              <a:srgbClr val="009900"/>
            </a:solidFill>
          </a:ln>
        </p:spPr>
        <p:txBody>
          <a:bodyPr wrap="square" rtlCol="0">
            <a:spAutoFit/>
          </a:bodyPr>
          <a:lstStyle/>
          <a:p>
            <a:pPr algn="ctr"/>
            <a:r>
              <a:rPr lang="en-US" sz="1200" b="1" dirty="0" err="1" smtClean="0">
                <a:solidFill>
                  <a:srgbClr val="0E0E0C"/>
                </a:solidFill>
                <a:effectLst>
                  <a:outerShdw blurRad="38100" dist="38100" dir="2700000" algn="tl">
                    <a:srgbClr val="000000">
                      <a:alpha val="43137"/>
                    </a:srgbClr>
                  </a:outerShdw>
                </a:effectLst>
              </a:rPr>
              <a:t>Alethopteris</a:t>
            </a:r>
            <a:endParaRPr lang="en-US" sz="1200" b="1" dirty="0">
              <a:solidFill>
                <a:srgbClr val="0E0E0C"/>
              </a:solidFill>
              <a:effectLst>
                <a:outerShdw blurRad="38100" dist="38100" dir="2700000" algn="tl">
                  <a:srgbClr val="000000">
                    <a:alpha val="43137"/>
                  </a:srgbClr>
                </a:outerShdw>
              </a:effectLst>
            </a:endParaRPr>
          </a:p>
        </p:txBody>
      </p:sp>
      <p:sp>
        <p:nvSpPr>
          <p:cNvPr id="17" name="Multiply 16"/>
          <p:cNvSpPr/>
          <p:nvPr/>
        </p:nvSpPr>
        <p:spPr bwMode="auto">
          <a:xfrm>
            <a:off x="4267200" y="22669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Multiply 22"/>
          <p:cNvSpPr/>
          <p:nvPr/>
        </p:nvSpPr>
        <p:spPr bwMode="auto">
          <a:xfrm>
            <a:off x="4267200" y="1666875"/>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L-Shape 23"/>
          <p:cNvSpPr/>
          <p:nvPr/>
        </p:nvSpPr>
        <p:spPr bwMode="auto">
          <a:xfrm>
            <a:off x="4400550" y="28765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27">
                                            <p:txEl>
                                              <p:pRg st="0" end="0"/>
                                            </p:txEl>
                                          </p:spTgt>
                                        </p:tgtEl>
                                        <p:attrNameLst>
                                          <p:attrName>style.visibility</p:attrName>
                                        </p:attrNameLst>
                                      </p:cBhvr>
                                      <p:to>
                                        <p:strVal val="visible"/>
                                      </p:to>
                                    </p:set>
                                    <p:set>
                                      <p:cBhvr>
                                        <p:cTn id="7" dur="455" fill="hold">
                                          <p:stCondLst>
                                            <p:cond delay="0"/>
                                          </p:stCondLst>
                                        </p:cTn>
                                        <p:tgtEl>
                                          <p:spTgt spid="27">
                                            <p:txEl>
                                              <p:pRg st="0" end="0"/>
                                            </p:txEl>
                                          </p:spTgt>
                                        </p:tgtEl>
                                        <p:attrNameLst>
                                          <p:attrName>style.rotation</p:attrName>
                                        </p:attrNameLst>
                                      </p:cBhvr>
                                      <p:to>
                                        <p:strVal val="-45.0"/>
                                      </p:to>
                                    </p:set>
                                    <p:anim calcmode="lin" valueType="num">
                                      <p:cBhvr>
                                        <p:cTn id="8" dur="455" fill="hold">
                                          <p:stCondLst>
                                            <p:cond delay="455"/>
                                          </p:stCondLst>
                                        </p:cTn>
                                        <p:tgtEl>
                                          <p:spTgt spid="2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7">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fltVal val="0"/>
                                          </p:val>
                                        </p:tav>
                                        <p:tav tm="100000">
                                          <p:val>
                                            <p:strVal val="#ppt_w"/>
                                          </p:val>
                                        </p:tav>
                                      </p:tavLst>
                                    </p:anim>
                                    <p:anim calcmode="lin" valueType="num">
                                      <p:cBhvr>
                                        <p:cTn id="18" dur="1000" fill="hold"/>
                                        <p:tgtEl>
                                          <p:spTgt spid="24"/>
                                        </p:tgtEl>
                                        <p:attrNameLst>
                                          <p:attrName>ppt_h</p:attrName>
                                        </p:attrNameLst>
                                      </p:cBhvr>
                                      <p:tavLst>
                                        <p:tav tm="0">
                                          <p:val>
                                            <p:fltVal val="0"/>
                                          </p:val>
                                        </p:tav>
                                        <p:tav tm="100000">
                                          <p:val>
                                            <p:strVal val="#ppt_h"/>
                                          </p:val>
                                        </p:tav>
                                      </p:tavLst>
                                    </p:anim>
                                    <p:anim calcmode="lin" valueType="num">
                                      <p:cBhvr>
                                        <p:cTn id="19" dur="1000" fill="hold"/>
                                        <p:tgtEl>
                                          <p:spTgt spid="24"/>
                                        </p:tgtEl>
                                        <p:attrNameLst>
                                          <p:attrName>style.rotation</p:attrName>
                                        </p:attrNameLst>
                                      </p:cBhvr>
                                      <p:tavLst>
                                        <p:tav tm="0">
                                          <p:val>
                                            <p:fltVal val="90"/>
                                          </p:val>
                                        </p:tav>
                                        <p:tav tm="100000">
                                          <p:val>
                                            <p:fltVal val="0"/>
                                          </p:val>
                                        </p:tav>
                                      </p:tavLst>
                                    </p:anim>
                                    <p:animEffect transition="in" filter="fade">
                                      <p:cBhvr>
                                        <p:cTn id="20" dur="1000"/>
                                        <p:tgtEl>
                                          <p:spTgt spid="24"/>
                                        </p:tgtEl>
                                      </p:cBhvr>
                                    </p:animEffect>
                                  </p:childTnLst>
                                </p:cTn>
                              </p:par>
                            </p:childTnLst>
                          </p:cTn>
                        </p:par>
                        <p:par>
                          <p:cTn id="21" fill="hold">
                            <p:stCondLst>
                              <p:cond delay="1000"/>
                            </p:stCondLst>
                            <p:childTnLst>
                              <p:par>
                                <p:cTn id="22" presetID="10" presetClass="exit" presetSubtype="0" fill="hold" grpId="1" nodeType="afterEffect">
                                  <p:stCondLst>
                                    <p:cond delay="0"/>
                                  </p:stCondLst>
                                  <p:iterate type="lt">
                                    <p:tmPct val="0"/>
                                  </p:iterate>
                                  <p:childTnLst>
                                    <p:animEffect transition="out" filter="fade">
                                      <p:cBhvr>
                                        <p:cTn id="23" dur="2000"/>
                                        <p:tgtEl>
                                          <p:spTgt spid="24"/>
                                        </p:tgtEl>
                                      </p:cBhvr>
                                    </p:animEffect>
                                    <p:set>
                                      <p:cBhvr>
                                        <p:cTn id="24" dur="1" fill="hold">
                                          <p:stCondLst>
                                            <p:cond delay="1999"/>
                                          </p:stCondLst>
                                        </p:cTn>
                                        <p:tgtEl>
                                          <p:spTgt spid="24"/>
                                        </p:tgtEl>
                                        <p:attrNameLst>
                                          <p:attrName>style.visibility</p:attrName>
                                        </p:attrNameLst>
                                      </p:cBhvr>
                                      <p:to>
                                        <p:strVal val="hidden"/>
                                      </p:to>
                                    </p:se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style.rotation</p:attrName>
                                        </p:attrNameLst>
                                      </p:cBhvr>
                                      <p:tavLst>
                                        <p:tav tm="0">
                                          <p:val>
                                            <p:fltVal val="90"/>
                                          </p:val>
                                        </p:tav>
                                        <p:tav tm="100000">
                                          <p:val>
                                            <p:fltVal val="0"/>
                                          </p:val>
                                        </p:tav>
                                      </p:tavLst>
                                    </p:anim>
                                    <p:animEffect transition="in" filter="fade">
                                      <p:cBhvr>
                                        <p:cTn id="30" dur="1000"/>
                                        <p:tgtEl>
                                          <p:spTgt spid="18"/>
                                        </p:tgtEl>
                                      </p:cBhvr>
                                    </p:animEffect>
                                  </p:childTnLst>
                                </p:cTn>
                              </p:par>
                            </p:childTnLst>
                          </p:cTn>
                        </p:par>
                        <p:par>
                          <p:cTn id="31" fill="hold">
                            <p:stCondLst>
                              <p:cond delay="3000"/>
                            </p:stCondLst>
                            <p:childTnLst>
                              <p:par>
                                <p:cTn id="32" presetID="10" presetClass="exit" presetSubtype="0" fill="hold" nodeType="afterEffect">
                                  <p:stCondLst>
                                    <p:cond delay="0"/>
                                  </p:stCondLst>
                                  <p:iterate type="lt">
                                    <p:tmPct val="0"/>
                                  </p:iterate>
                                  <p:childTnLst>
                                    <p:animEffect transition="out" filter="fade">
                                      <p:cBhvr>
                                        <p:cTn id="33" dur="2000"/>
                                        <p:tgtEl>
                                          <p:spTgt spid="18"/>
                                        </p:tgtEl>
                                      </p:cBhvr>
                                    </p:animEffect>
                                    <p:set>
                                      <p:cBhvr>
                                        <p:cTn id="34"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1"/>
                    </p:tgtEl>
                  </p:cond>
                </p:stCondLst>
                <p:endSync evt="end" delay="0">
                  <p:rtn val="all"/>
                </p:endSync>
                <p:childTnLst>
                  <p:par>
                    <p:cTn id="36" fill="hold">
                      <p:stCondLst>
                        <p:cond delay="0"/>
                      </p:stCondLst>
                      <p:childTnLst>
                        <p:par>
                          <p:cTn id="37" fill="hold">
                            <p:stCondLst>
                              <p:cond delay="0"/>
                            </p:stCondLst>
                            <p:childTnLst>
                              <p:par>
                                <p:cTn id="38" presetID="31" presetClass="entr" presetSubtype="0" fill="hold" grpId="0" nodeType="click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par>
                          <p:cTn id="44" fill="hold">
                            <p:stCondLst>
                              <p:cond delay="1000"/>
                            </p:stCondLst>
                            <p:childTnLst>
                              <p:par>
                                <p:cTn id="45" presetID="10" presetClass="exit" presetSubtype="0" fill="hold" grpId="1" nodeType="afterEffect">
                                  <p:stCondLst>
                                    <p:cond delay="0"/>
                                  </p:stCondLst>
                                  <p:iterate type="lt">
                                    <p:tmPct val="0"/>
                                  </p:iterate>
                                  <p:childTnLst>
                                    <p:animEffect transition="out" filter="fade">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grpId="0" nodeType="clickEffect">
                                  <p:stCondLst>
                                    <p:cond delay="0"/>
                                  </p:stCondLst>
                                  <p:iterate type="lt">
                                    <p:tmPct val="5000"/>
                                  </p:iterate>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ppt_w</p:attrName>
                                        </p:attrNameLst>
                                      </p:cBhvr>
                                      <p:tavLst>
                                        <p:tav tm="0">
                                          <p:val>
                                            <p:fltVal val="0"/>
                                          </p:val>
                                        </p:tav>
                                        <p:tav tm="100000">
                                          <p:val>
                                            <p:strVal val="#ppt_w"/>
                                          </p:val>
                                        </p:tav>
                                      </p:tavLst>
                                    </p:anim>
                                    <p:anim calcmode="lin" valueType="num">
                                      <p:cBhvr>
                                        <p:cTn id="54" dur="1000" fill="hold"/>
                                        <p:tgtEl>
                                          <p:spTgt spid="23"/>
                                        </p:tgtEl>
                                        <p:attrNameLst>
                                          <p:attrName>ppt_h</p:attrName>
                                        </p:attrNameLst>
                                      </p:cBhvr>
                                      <p:tavLst>
                                        <p:tav tm="0">
                                          <p:val>
                                            <p:fltVal val="0"/>
                                          </p:val>
                                        </p:tav>
                                        <p:tav tm="100000">
                                          <p:val>
                                            <p:strVal val="#ppt_h"/>
                                          </p:val>
                                        </p:tav>
                                      </p:tavLst>
                                    </p:anim>
                                    <p:anim calcmode="lin" valueType="num">
                                      <p:cBhvr>
                                        <p:cTn id="55" dur="1000" fill="hold"/>
                                        <p:tgtEl>
                                          <p:spTgt spid="23"/>
                                        </p:tgtEl>
                                        <p:attrNameLst>
                                          <p:attrName>style.rotation</p:attrName>
                                        </p:attrNameLst>
                                      </p:cBhvr>
                                      <p:tavLst>
                                        <p:tav tm="0">
                                          <p:val>
                                            <p:fltVal val="90"/>
                                          </p:val>
                                        </p:tav>
                                        <p:tav tm="100000">
                                          <p:val>
                                            <p:fltVal val="0"/>
                                          </p:val>
                                        </p:tav>
                                      </p:tavLst>
                                    </p:anim>
                                    <p:animEffect transition="in" filter="fade">
                                      <p:cBhvr>
                                        <p:cTn id="56" dur="1000"/>
                                        <p:tgtEl>
                                          <p:spTgt spid="23"/>
                                        </p:tgtEl>
                                      </p:cBhvr>
                                    </p:animEffect>
                                  </p:childTnLst>
                                </p:cTn>
                              </p:par>
                            </p:childTnLst>
                          </p:cTn>
                        </p:par>
                        <p:par>
                          <p:cTn id="57" fill="hold">
                            <p:stCondLst>
                              <p:cond delay="1000"/>
                            </p:stCondLst>
                            <p:childTnLst>
                              <p:par>
                                <p:cTn id="58" presetID="10" presetClass="exit" presetSubtype="0" fill="hold" grpId="1" nodeType="afterEffect">
                                  <p:stCondLst>
                                    <p:cond delay="0"/>
                                  </p:stCondLst>
                                  <p:iterate type="lt">
                                    <p:tmPct val="0"/>
                                  </p:iterate>
                                  <p:childTnLst>
                                    <p:animEffect transition="out" filter="fade">
                                      <p:cBhvr>
                                        <p:cTn id="59" dur="2000"/>
                                        <p:tgtEl>
                                          <p:spTgt spid="23"/>
                                        </p:tgtEl>
                                      </p:cBhvr>
                                    </p:animEffect>
                                    <p:set>
                                      <p:cBhvr>
                                        <p:cTn id="60"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7" grpId="1" animBg="1"/>
      <p:bldP spid="23" grpId="0" animBg="1"/>
      <p:bldP spid="23" grpId="1" animBg="1"/>
      <p:bldP spid="24" grpId="0" animBg="1" autoUpdateAnimBg="0"/>
      <p:bldP spid="2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ction Button: Home 10">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6" name="Picture 15" descr="Alethopteris 01.jpg"/>
          <p:cNvPicPr>
            <a:picLocks noChangeAspect="1"/>
          </p:cNvPicPr>
          <p:nvPr/>
        </p:nvPicPr>
        <p:blipFill>
          <a:blip r:embed="rId3" cstate="print"/>
          <a:srcRect l="11429" t="4479" r="3810" b="2240"/>
          <a:stretch>
            <a:fillRect/>
          </a:stretch>
        </p:blipFill>
        <p:spPr>
          <a:xfrm>
            <a:off x="381000" y="480334"/>
            <a:ext cx="2175661" cy="4072616"/>
          </a:xfrm>
          <a:prstGeom prst="rect">
            <a:avLst/>
          </a:prstGeom>
        </p:spPr>
      </p:pic>
      <p:sp>
        <p:nvSpPr>
          <p:cNvPr id="20" name="TextBox 19"/>
          <p:cNvSpPr txBox="1"/>
          <p:nvPr/>
        </p:nvSpPr>
        <p:spPr>
          <a:xfrm>
            <a:off x="3886200" y="3135154"/>
            <a:ext cx="2819400" cy="246221"/>
          </a:xfrm>
          <a:prstGeom prst="rect">
            <a:avLst/>
          </a:prstGeom>
          <a:noFill/>
          <a:ln w="3175">
            <a:solidFill>
              <a:srgbClr val="B73B09"/>
            </a:solidFill>
          </a:ln>
        </p:spPr>
        <p:txBody>
          <a:bodyPr wrap="square" rtlCol="0">
            <a:spAutoFit/>
          </a:bodyPr>
          <a:lstStyle/>
          <a:p>
            <a:r>
              <a:rPr lang="en-US" sz="1000" b="1" dirty="0" smtClean="0">
                <a:solidFill>
                  <a:srgbClr val="B73B09"/>
                </a:solidFill>
              </a:rPr>
              <a:t>Prominent </a:t>
            </a:r>
            <a:r>
              <a:rPr lang="en-US" sz="1000" b="1" dirty="0" err="1" smtClean="0">
                <a:solidFill>
                  <a:srgbClr val="B73B09"/>
                </a:solidFill>
              </a:rPr>
              <a:t>midvien</a:t>
            </a:r>
            <a:r>
              <a:rPr lang="en-US" sz="1000" b="1" dirty="0" smtClean="0">
                <a:solidFill>
                  <a:srgbClr val="B73B09"/>
                </a:solidFill>
              </a:rPr>
              <a:t> on each leaflet.</a:t>
            </a:r>
            <a:endParaRPr lang="en-US" sz="1000" b="1" dirty="0">
              <a:solidFill>
                <a:srgbClr val="B73B09"/>
              </a:solidFill>
            </a:endParaRPr>
          </a:p>
        </p:txBody>
      </p:sp>
      <p:sp>
        <p:nvSpPr>
          <p:cNvPr id="21" name="TextBox 20"/>
          <p:cNvSpPr txBox="1"/>
          <p:nvPr/>
        </p:nvSpPr>
        <p:spPr>
          <a:xfrm>
            <a:off x="3886200" y="2095440"/>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fused into whorl where they attach to stem. </a:t>
            </a:r>
            <a:endParaRPr lang="en-US" sz="1000" b="1" dirty="0">
              <a:solidFill>
                <a:srgbClr val="B73B09"/>
              </a:solidFill>
            </a:endParaRPr>
          </a:p>
        </p:txBody>
      </p:sp>
      <p:sp>
        <p:nvSpPr>
          <p:cNvPr id="22" name="TextBox 21"/>
          <p:cNvSpPr txBox="1"/>
          <p:nvPr/>
        </p:nvSpPr>
        <p:spPr>
          <a:xfrm>
            <a:off x="3886200" y="1668304"/>
            <a:ext cx="2819400" cy="246221"/>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attach by a single point to stem.</a:t>
            </a:r>
            <a:endParaRPr lang="en-US" sz="1000" b="1" dirty="0">
              <a:solidFill>
                <a:srgbClr val="B73B09"/>
              </a:solidFill>
            </a:endParaRPr>
          </a:p>
        </p:txBody>
      </p:sp>
      <p:sp>
        <p:nvSpPr>
          <p:cNvPr id="25" name="TextBox 24"/>
          <p:cNvSpPr txBox="1"/>
          <p:nvPr/>
        </p:nvSpPr>
        <p:spPr>
          <a:xfrm>
            <a:off x="3886200" y="2676525"/>
            <a:ext cx="2819400" cy="246221"/>
          </a:xfrm>
          <a:prstGeom prst="rect">
            <a:avLst/>
          </a:prstGeom>
          <a:noFill/>
          <a:ln w="3175">
            <a:solidFill>
              <a:srgbClr val="B73B09"/>
            </a:solidFill>
          </a:ln>
        </p:spPr>
        <p:txBody>
          <a:bodyPr wrap="square" rtlCol="0">
            <a:spAutoFit/>
          </a:bodyPr>
          <a:lstStyle/>
          <a:p>
            <a:r>
              <a:rPr lang="en-US" sz="1000" b="1" dirty="0" smtClean="0">
                <a:solidFill>
                  <a:srgbClr val="B73B09"/>
                </a:solidFill>
              </a:rPr>
              <a:t>Flowery looking compound leaf.</a:t>
            </a:r>
            <a:endParaRPr lang="en-US" sz="1000" b="1" dirty="0">
              <a:solidFill>
                <a:srgbClr val="B73B09"/>
              </a:solidFill>
            </a:endParaRPr>
          </a:p>
        </p:txBody>
      </p:sp>
      <p:sp>
        <p:nvSpPr>
          <p:cNvPr id="33" name="Title 1"/>
          <p:cNvSpPr>
            <a:spLocks noGrp="1"/>
          </p:cNvSpPr>
          <p:nvPr>
            <p:ph type="title"/>
          </p:nvPr>
        </p:nvSpPr>
        <p:spPr>
          <a:xfrm>
            <a:off x="228600" y="0"/>
            <a:ext cx="7848600" cy="514350"/>
          </a:xfrm>
        </p:spPr>
        <p:txBody>
          <a:bodyPr/>
          <a:lstStyle/>
          <a:p>
            <a:pPr algn="ctr"/>
            <a:r>
              <a:rPr lang="en-US" sz="1200" dirty="0" smtClean="0">
                <a:solidFill>
                  <a:srgbClr val="B73B09"/>
                </a:solidFill>
                <a:effectLst>
                  <a:outerShdw blurRad="38100" dist="38100" dir="2700000" algn="tl">
                    <a:srgbClr val="000000">
                      <a:alpha val="43137"/>
                    </a:srgbClr>
                  </a:outerShdw>
                </a:effectLst>
              </a:rPr>
              <a:t>Observe the plant fossil below. Which description(s) work best? </a:t>
            </a:r>
            <a:br>
              <a:rPr lang="en-US" sz="1200" dirty="0" smtClean="0">
                <a:solidFill>
                  <a:srgbClr val="B73B09"/>
                </a:solidFill>
                <a:effectLst>
                  <a:outerShdw blurRad="38100" dist="38100" dir="2700000" algn="tl">
                    <a:srgbClr val="000000">
                      <a:alpha val="43137"/>
                    </a:srgbClr>
                  </a:outerShdw>
                </a:effectLst>
              </a:rPr>
            </a:br>
            <a:r>
              <a:rPr lang="en-US" sz="1200" dirty="0" smtClean="0">
                <a:solidFill>
                  <a:srgbClr val="B73B09"/>
                </a:solidFill>
                <a:effectLst>
                  <a:outerShdw blurRad="38100" dist="38100" dir="2700000" algn="tl">
                    <a:srgbClr val="000000">
                      <a:alpha val="43137"/>
                    </a:srgbClr>
                  </a:outerShdw>
                </a:effectLst>
              </a:rPr>
              <a:t>(Hint: more than one may apply)</a:t>
            </a:r>
            <a:endParaRPr lang="en-US" sz="1200" dirty="0">
              <a:solidFill>
                <a:srgbClr val="B73B09"/>
              </a:solidFill>
              <a:effectLst>
                <a:outerShdw blurRad="38100" dist="38100" dir="2700000" algn="tl">
                  <a:srgbClr val="000000">
                    <a:alpha val="43137"/>
                  </a:srgbClr>
                </a:outerShdw>
              </a:effectLst>
            </a:endParaRPr>
          </a:p>
        </p:txBody>
      </p:sp>
      <p:sp>
        <p:nvSpPr>
          <p:cNvPr id="32" name="TextBox 31">
            <a:hlinkClick r:id="rId4" action="ppaction://hlinksldjump"/>
          </p:cNvPr>
          <p:cNvSpPr txBox="1"/>
          <p:nvPr/>
        </p:nvSpPr>
        <p:spPr>
          <a:xfrm>
            <a:off x="3581400" y="4095750"/>
            <a:ext cx="3124200" cy="276999"/>
          </a:xfrm>
          <a:prstGeom prst="rect">
            <a:avLst/>
          </a:prstGeom>
          <a:solidFill>
            <a:srgbClr val="B73B09"/>
          </a:solidFill>
          <a:ln>
            <a:solidFill>
              <a:srgbClr val="B73B09"/>
            </a:solidFill>
          </a:ln>
          <a:scene3d>
            <a:camera prst="orthographicFront"/>
            <a:lightRig rig="threePt" dir="t"/>
          </a:scene3d>
          <a:sp3d>
            <a:bevelT prst="slope"/>
          </a:sp3d>
        </p:spPr>
        <p:txBody>
          <a:bodyPr wrap="square" rtlCol="0">
            <a:spAutoFit/>
          </a:bodyPr>
          <a:lstStyle/>
          <a:p>
            <a:pPr algn="ctr"/>
            <a:r>
              <a:rPr lang="en-US" sz="1200" b="1" dirty="0" smtClean="0">
                <a:solidFill>
                  <a:srgbClr val="FFC000"/>
                </a:solidFill>
                <a:effectLst>
                  <a:outerShdw blurRad="38100" dist="38100" dir="2700000" algn="tl">
                    <a:srgbClr val="000000">
                      <a:alpha val="43137"/>
                    </a:srgbClr>
                  </a:outerShdw>
                </a:effectLst>
              </a:rPr>
              <a:t>Click here to find more on this fossil</a:t>
            </a:r>
            <a:endParaRPr lang="en-US" sz="1200" b="1" dirty="0">
              <a:solidFill>
                <a:srgbClr val="FFC000"/>
              </a:solidFill>
              <a:effectLst>
                <a:outerShdw blurRad="38100" dist="38100" dir="2700000" algn="tl">
                  <a:srgbClr val="000000">
                    <a:alpha val="43137"/>
                  </a:srgbClr>
                </a:outerShdw>
              </a:effectLst>
            </a:endParaRPr>
          </a:p>
        </p:txBody>
      </p:sp>
      <p:sp>
        <p:nvSpPr>
          <p:cNvPr id="17" name="Multiply 16"/>
          <p:cNvSpPr/>
          <p:nvPr/>
        </p:nvSpPr>
        <p:spPr bwMode="auto">
          <a:xfrm>
            <a:off x="3352800" y="304800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L-Shape 17"/>
          <p:cNvSpPr/>
          <p:nvPr/>
        </p:nvSpPr>
        <p:spPr bwMode="auto">
          <a:xfrm>
            <a:off x="3467100" y="26479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Multiply 18"/>
          <p:cNvSpPr/>
          <p:nvPr/>
        </p:nvSpPr>
        <p:spPr bwMode="auto">
          <a:xfrm>
            <a:off x="3333750" y="15811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L-Shape 22"/>
          <p:cNvSpPr/>
          <p:nvPr/>
        </p:nvSpPr>
        <p:spPr bwMode="auto">
          <a:xfrm>
            <a:off x="3448050" y="21526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Action Button: Custom 23">
            <a:hlinkClick r:id="rId5"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26" name="Action Button: Custom 25">
            <a:hlinkClick r:id="rId6"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27" name="TextBox 26"/>
          <p:cNvSpPr txBox="1"/>
          <p:nvPr/>
        </p:nvSpPr>
        <p:spPr>
          <a:xfrm>
            <a:off x="3886200" y="1123950"/>
            <a:ext cx="2819400" cy="246221"/>
          </a:xfrm>
          <a:prstGeom prst="rect">
            <a:avLst/>
          </a:prstGeom>
          <a:noFill/>
        </p:spPr>
        <p:txBody>
          <a:bodyPr wrap="square" rtlCol="0">
            <a:spAutoFit/>
          </a:bodyPr>
          <a:lstStyle/>
          <a:p>
            <a:pPr algn="ctr"/>
            <a:r>
              <a:rPr lang="en-US" sz="1000" b="1" dirty="0" smtClean="0">
                <a:solidFill>
                  <a:srgbClr val="FFC000"/>
                </a:solidFill>
                <a:effectLst>
                  <a:outerShdw blurRad="38100" dist="38100" dir="2700000" algn="tl">
                    <a:srgbClr val="000000">
                      <a:alpha val="43137"/>
                    </a:srgbClr>
                  </a:outerShdw>
                </a:effectLst>
              </a:rPr>
              <a:t>Click on </a:t>
            </a:r>
            <a:r>
              <a:rPr lang="en-US" sz="1000" b="1" dirty="0" smtClean="0">
                <a:solidFill>
                  <a:srgbClr val="FFC000"/>
                </a:solidFill>
                <a:effectLst>
                  <a:outerShdw blurRad="38100" dist="38100" dir="2700000" algn="tl">
                    <a:srgbClr val="000000">
                      <a:alpha val="43137"/>
                    </a:srgbClr>
                  </a:outerShdw>
                </a:effectLst>
              </a:rPr>
              <a:t>box to check yourself.</a:t>
            </a:r>
            <a:endParaRPr lang="en-US" sz="1000" b="1" dirty="0">
              <a:solidFill>
                <a:srgbClr val="FFC000"/>
              </a:solidFill>
              <a:effectLst>
                <a:outerShdw blurRad="38100" dist="38100" dir="2700000" algn="tl">
                  <a:srgbClr val="000000">
                    <a:alpha val="43137"/>
                  </a:srgbClr>
                </a:outerShdw>
              </a:effectLst>
            </a:endParaRPr>
          </a:p>
        </p:txBody>
      </p:sp>
    </p:spTree>
  </p:cSld>
  <p:clrMapOvr>
    <a:masterClrMapping/>
  </p:clrMapOvr>
  <p:transition spd="med"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0" presetClass="exit" presetSubtype="0" fill="hold" grpId="1" nodeType="afterEffect">
                                  <p:stCondLst>
                                    <p:cond delay="0"/>
                                  </p:stCondLst>
                                  <p:iterate type="lt">
                                    <p:tmPct val="0"/>
                                  </p:iterate>
                                  <p:childTnLst>
                                    <p:animEffect transition="out" filter="fade">
                                      <p:cBhvr>
                                        <p:cTn id="13" dur="2000"/>
                                        <p:tgtEl>
                                          <p:spTgt spid="19"/>
                                        </p:tgtEl>
                                      </p:cBhvr>
                                    </p:animEffect>
                                    <p:set>
                                      <p:cBhvr>
                                        <p:cTn id="14"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5" restart="whenNotActive" fill="hold" evtFilter="cancelBubble" nodeType="interactiveSeq">
                <p:stCondLst>
                  <p:cond evt="onClick" delay="0">
                    <p:tgtEl>
                      <p:spTgt spid="21"/>
                    </p:tgtEl>
                  </p:cond>
                </p:stCondLst>
                <p:endSync evt="end" delay="0">
                  <p:rtn val="all"/>
                </p:endSync>
                <p:childTnLst>
                  <p:par>
                    <p:cTn id="16" fill="hold">
                      <p:stCondLst>
                        <p:cond delay="0"/>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anim calcmode="lin" valueType="num">
                                      <p:cBhvr>
                                        <p:cTn id="22" dur="1000" fill="hold"/>
                                        <p:tgtEl>
                                          <p:spTgt spid="23"/>
                                        </p:tgtEl>
                                        <p:attrNameLst>
                                          <p:attrName>style.rotation</p:attrName>
                                        </p:attrNameLst>
                                      </p:cBhvr>
                                      <p:tavLst>
                                        <p:tav tm="0">
                                          <p:val>
                                            <p:fltVal val="90"/>
                                          </p:val>
                                        </p:tav>
                                        <p:tav tm="100000">
                                          <p:val>
                                            <p:fltVal val="0"/>
                                          </p:val>
                                        </p:tav>
                                      </p:tavLst>
                                    </p:anim>
                                    <p:animEffect transition="in" filter="fade">
                                      <p:cBhvr>
                                        <p:cTn id="23" dur="1000"/>
                                        <p:tgtEl>
                                          <p:spTgt spid="23"/>
                                        </p:tgtEl>
                                      </p:cBhvr>
                                    </p:animEffect>
                                  </p:childTnLst>
                                </p:cTn>
                              </p:par>
                            </p:childTnLst>
                          </p:cTn>
                        </p:par>
                        <p:par>
                          <p:cTn id="24" fill="hold">
                            <p:stCondLst>
                              <p:cond delay="1000"/>
                            </p:stCondLst>
                            <p:childTnLst>
                              <p:par>
                                <p:cTn id="25" presetID="10" presetClass="exit" presetSubtype="0" fill="hold" grpId="1" nodeType="afterEffect">
                                  <p:stCondLst>
                                    <p:cond delay="0"/>
                                  </p:stCondLst>
                                  <p:iterate type="lt">
                                    <p:tmPct val="0"/>
                                  </p:iterate>
                                  <p:childTnLst>
                                    <p:animEffect transition="out" filter="fade">
                                      <p:cBhvr>
                                        <p:cTn id="26" dur="2000"/>
                                        <p:tgtEl>
                                          <p:spTgt spid="23"/>
                                        </p:tgtEl>
                                      </p:cBhvr>
                                    </p:animEffect>
                                    <p:set>
                                      <p:cBhvr>
                                        <p:cTn id="27"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childTnLst>
                          </p:cTn>
                        </p:par>
                        <p:par>
                          <p:cTn id="37" fill="hold">
                            <p:stCondLst>
                              <p:cond delay="1000"/>
                            </p:stCondLst>
                            <p:childTnLst>
                              <p:par>
                                <p:cTn id="38" presetID="10" presetClass="exit" presetSubtype="0" fill="hold" grpId="1" nodeType="afterEffect">
                                  <p:stCondLst>
                                    <p:cond delay="0"/>
                                  </p:stCondLst>
                                  <p:iterate type="lt">
                                    <p:tmPct val="0"/>
                                  </p:iterate>
                                  <p:childTnLst>
                                    <p:animEffect transition="out" filter="fade">
                                      <p:cBhvr>
                                        <p:cTn id="39" dur="2000"/>
                                        <p:tgtEl>
                                          <p:spTgt spid="18"/>
                                        </p:tgtEl>
                                      </p:cBhvr>
                                    </p:animEffect>
                                    <p:set>
                                      <p:cBhvr>
                                        <p:cTn id="40"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fltVal val="0"/>
                                          </p:val>
                                        </p:tav>
                                        <p:tav tm="100000">
                                          <p:val>
                                            <p:strVal val="#ppt_w"/>
                                          </p:val>
                                        </p:tav>
                                      </p:tavLst>
                                    </p:anim>
                                    <p:anim calcmode="lin" valueType="num">
                                      <p:cBhvr>
                                        <p:cTn id="47" dur="1000" fill="hold"/>
                                        <p:tgtEl>
                                          <p:spTgt spid="17"/>
                                        </p:tgtEl>
                                        <p:attrNameLst>
                                          <p:attrName>ppt_h</p:attrName>
                                        </p:attrNameLst>
                                      </p:cBhvr>
                                      <p:tavLst>
                                        <p:tav tm="0">
                                          <p:val>
                                            <p:fltVal val="0"/>
                                          </p:val>
                                        </p:tav>
                                        <p:tav tm="100000">
                                          <p:val>
                                            <p:strVal val="#ppt_h"/>
                                          </p:val>
                                        </p:tav>
                                      </p:tavLst>
                                    </p:anim>
                                    <p:anim calcmode="lin" valueType="num">
                                      <p:cBhvr>
                                        <p:cTn id="48" dur="1000" fill="hold"/>
                                        <p:tgtEl>
                                          <p:spTgt spid="17"/>
                                        </p:tgtEl>
                                        <p:attrNameLst>
                                          <p:attrName>style.rotation</p:attrName>
                                        </p:attrNameLst>
                                      </p:cBhvr>
                                      <p:tavLst>
                                        <p:tav tm="0">
                                          <p:val>
                                            <p:fltVal val="90"/>
                                          </p:val>
                                        </p:tav>
                                        <p:tav tm="100000">
                                          <p:val>
                                            <p:fltVal val="0"/>
                                          </p:val>
                                        </p:tav>
                                      </p:tavLst>
                                    </p:anim>
                                    <p:animEffect transition="in" filter="fade">
                                      <p:cBhvr>
                                        <p:cTn id="49" dur="1000"/>
                                        <p:tgtEl>
                                          <p:spTgt spid="17"/>
                                        </p:tgtEl>
                                      </p:cBhvr>
                                    </p:animEffect>
                                  </p:childTnLst>
                                </p:cTn>
                              </p:par>
                            </p:childTnLst>
                          </p:cTn>
                        </p:par>
                        <p:par>
                          <p:cTn id="50" fill="hold">
                            <p:stCondLst>
                              <p:cond delay="1000"/>
                            </p:stCondLst>
                            <p:childTnLst>
                              <p:par>
                                <p:cTn id="51" presetID="10" presetClass="exit" presetSubtype="0" fill="hold" grpId="1" nodeType="afterEffect">
                                  <p:stCondLst>
                                    <p:cond delay="0"/>
                                  </p:stCondLst>
                                  <p:iterate type="lt">
                                    <p:tmPct val="0"/>
                                  </p:iterate>
                                  <p:childTnLst>
                                    <p:animEffect transition="out" filter="fade">
                                      <p:cBhvr>
                                        <p:cTn id="52" dur="2000"/>
                                        <p:tgtEl>
                                          <p:spTgt spid="17"/>
                                        </p:tgtEl>
                                      </p:cBhvr>
                                    </p:animEffect>
                                    <p:set>
                                      <p:cBhvr>
                                        <p:cTn id="5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7" grpId="1" animBg="1"/>
      <p:bldP spid="18" grpId="0" animBg="1"/>
      <p:bldP spid="18" grpId="1" animBg="1"/>
      <p:bldP spid="19" grpId="0" animBg="1"/>
      <p:bldP spid="19" grpId="1" animBg="1"/>
      <p:bldP spid="23" grpId="0" animBg="1" autoUpdateAnimBg="0"/>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7848600" cy="381000"/>
          </a:xfrm>
        </p:spPr>
        <p:txBody>
          <a:bodyPr/>
          <a:lstStyle/>
          <a:p>
            <a:r>
              <a:rPr lang="en-US" sz="1400" dirty="0" smtClean="0">
                <a:solidFill>
                  <a:srgbClr val="B73B09"/>
                </a:solidFill>
              </a:rPr>
              <a:t>This is the plant fossil </a:t>
            </a:r>
            <a:r>
              <a:rPr lang="en-US" sz="1400" dirty="0" err="1" smtClean="0">
                <a:solidFill>
                  <a:srgbClr val="B73B09"/>
                </a:solidFill>
              </a:rPr>
              <a:t>Annularia</a:t>
            </a:r>
            <a:r>
              <a:rPr lang="en-US" sz="1400" dirty="0" smtClean="0">
                <a:solidFill>
                  <a:srgbClr val="B73B09"/>
                </a:solidFill>
              </a:rPr>
              <a:t>. Which description would help you identify this fossil if you found one? </a:t>
            </a:r>
            <a:endParaRPr lang="en-US" sz="1400" dirty="0">
              <a:solidFill>
                <a:srgbClr val="B73B09"/>
              </a:solidFill>
            </a:endParaRPr>
          </a:p>
        </p:txBody>
      </p:sp>
      <p:sp>
        <p:nvSpPr>
          <p:cNvPr id="15" name="Action Button: Custom 14">
            <a:hlinkClick r:id="rId2"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11" name="Action Button: Home 10">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8" name="Picture 17" descr="Alethopteris Drawing.jpg"/>
          <p:cNvPicPr>
            <a:picLocks noChangeAspect="1"/>
          </p:cNvPicPr>
          <p:nvPr/>
        </p:nvPicPr>
        <p:blipFill>
          <a:blip r:embed="rId3" cstate="print"/>
          <a:stretch>
            <a:fillRect/>
          </a:stretch>
        </p:blipFill>
        <p:spPr>
          <a:xfrm>
            <a:off x="2286000" y="1962150"/>
            <a:ext cx="1676400" cy="2862050"/>
          </a:xfrm>
          <a:prstGeom prst="rect">
            <a:avLst/>
          </a:prstGeom>
        </p:spPr>
      </p:pic>
      <p:pic>
        <p:nvPicPr>
          <p:cNvPr id="16" name="Picture 15" descr="Alethopteris 01.jpg"/>
          <p:cNvPicPr>
            <a:picLocks noChangeAspect="1"/>
          </p:cNvPicPr>
          <p:nvPr/>
        </p:nvPicPr>
        <p:blipFill>
          <a:blip r:embed="rId4" cstate="print"/>
          <a:srcRect l="11429" t="4479" r="7619" b="2240"/>
          <a:stretch>
            <a:fillRect/>
          </a:stretch>
        </p:blipFill>
        <p:spPr>
          <a:xfrm>
            <a:off x="378260" y="742950"/>
            <a:ext cx="1813288" cy="3554024"/>
          </a:xfrm>
          <a:prstGeom prst="rect">
            <a:avLst/>
          </a:prstGeom>
        </p:spPr>
      </p:pic>
      <p:sp>
        <p:nvSpPr>
          <p:cNvPr id="19" name="TextBox 18"/>
          <p:cNvSpPr txBox="1"/>
          <p:nvPr/>
        </p:nvSpPr>
        <p:spPr>
          <a:xfrm>
            <a:off x="4800600" y="3310176"/>
            <a:ext cx="2819400" cy="553998"/>
          </a:xfrm>
          <a:prstGeom prst="rect">
            <a:avLst/>
          </a:prstGeom>
          <a:noFill/>
          <a:ln w="3175">
            <a:solidFill>
              <a:srgbClr val="B73B09"/>
            </a:solidFill>
          </a:ln>
        </p:spPr>
        <p:txBody>
          <a:bodyPr wrap="square" rtlCol="0">
            <a:spAutoFit/>
          </a:bodyPr>
          <a:lstStyle/>
          <a:p>
            <a:r>
              <a:rPr lang="en-US" sz="1000" b="1" dirty="0" smtClean="0">
                <a:solidFill>
                  <a:srgbClr val="B73B09"/>
                </a:solidFill>
              </a:rPr>
              <a:t>Leaves are lance-shaped with one vein from base to tip and fused into a whorl where they are attached to the twig.</a:t>
            </a:r>
            <a:endParaRPr lang="en-US" sz="1000" b="1" dirty="0">
              <a:solidFill>
                <a:srgbClr val="B73B09"/>
              </a:solidFill>
            </a:endParaRPr>
          </a:p>
        </p:txBody>
      </p:sp>
      <p:sp>
        <p:nvSpPr>
          <p:cNvPr id="20" name="TextBox 19"/>
          <p:cNvSpPr txBox="1"/>
          <p:nvPr/>
        </p:nvSpPr>
        <p:spPr>
          <a:xfrm>
            <a:off x="4800600" y="1638240"/>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Leaflets are alternate and often of unequal length.</a:t>
            </a:r>
            <a:endParaRPr lang="en-US" sz="1000" b="1" dirty="0">
              <a:solidFill>
                <a:srgbClr val="B73B09"/>
              </a:solidFill>
            </a:endParaRPr>
          </a:p>
        </p:txBody>
      </p:sp>
      <p:sp>
        <p:nvSpPr>
          <p:cNvPr id="21" name="TextBox 20"/>
          <p:cNvSpPr txBox="1"/>
          <p:nvPr/>
        </p:nvSpPr>
        <p:spPr>
          <a:xfrm>
            <a:off x="4800600" y="2476440"/>
            <a:ext cx="2819400" cy="400110"/>
          </a:xfrm>
          <a:prstGeom prst="rect">
            <a:avLst/>
          </a:prstGeom>
          <a:noFill/>
          <a:ln w="3175">
            <a:solidFill>
              <a:srgbClr val="B73B09"/>
            </a:solidFill>
          </a:ln>
        </p:spPr>
        <p:txBody>
          <a:bodyPr wrap="square" rtlCol="0">
            <a:spAutoFit/>
          </a:bodyPr>
          <a:lstStyle/>
          <a:p>
            <a:r>
              <a:rPr lang="en-US" sz="1000" b="1" dirty="0" smtClean="0">
                <a:solidFill>
                  <a:srgbClr val="B73B09"/>
                </a:solidFill>
              </a:rPr>
              <a:t>Roundish leaflets, roughly as wide as high, with a definite round tip.</a:t>
            </a:r>
            <a:endParaRPr lang="en-US" sz="1000" b="1" dirty="0">
              <a:solidFill>
                <a:srgbClr val="B73B09"/>
              </a:solidFill>
            </a:endParaRPr>
          </a:p>
        </p:txBody>
      </p:sp>
      <p:sp>
        <p:nvSpPr>
          <p:cNvPr id="25" name="TextBox 24"/>
          <p:cNvSpPr txBox="1"/>
          <p:nvPr/>
        </p:nvSpPr>
        <p:spPr>
          <a:xfrm>
            <a:off x="4343400" y="1106329"/>
            <a:ext cx="3276600" cy="246221"/>
          </a:xfrm>
          <a:prstGeom prst="rect">
            <a:avLst/>
          </a:prstGeom>
          <a:noFill/>
        </p:spPr>
        <p:txBody>
          <a:bodyPr wrap="square" rtlCol="0">
            <a:spAutoFit/>
          </a:bodyPr>
          <a:lstStyle/>
          <a:p>
            <a:pPr algn="ctr"/>
            <a:r>
              <a:rPr lang="en-US" sz="1000" b="1" dirty="0" smtClean="0">
                <a:solidFill>
                  <a:srgbClr val="FFC000"/>
                </a:solidFill>
                <a:effectLst>
                  <a:outerShdw blurRad="38100" dist="38100" dir="2700000" algn="tl">
                    <a:srgbClr val="000000">
                      <a:alpha val="43137"/>
                    </a:srgbClr>
                  </a:outerShdw>
                </a:effectLst>
              </a:rPr>
              <a:t>Click on </a:t>
            </a:r>
            <a:r>
              <a:rPr lang="en-US" sz="1000" b="1" dirty="0" smtClean="0">
                <a:solidFill>
                  <a:srgbClr val="FFC000"/>
                </a:solidFill>
                <a:effectLst>
                  <a:outerShdw blurRad="38100" dist="38100" dir="2700000" algn="tl">
                    <a:srgbClr val="000000">
                      <a:alpha val="43137"/>
                    </a:srgbClr>
                  </a:outerShdw>
                </a:effectLst>
              </a:rPr>
              <a:t>box to check yourself.</a:t>
            </a:r>
            <a:endParaRPr lang="en-US" sz="1000" b="1" dirty="0">
              <a:solidFill>
                <a:srgbClr val="FFC000"/>
              </a:solidFill>
              <a:effectLst>
                <a:outerShdw blurRad="38100" dist="38100" dir="2700000" algn="tl">
                  <a:srgbClr val="000000">
                    <a:alpha val="43137"/>
                  </a:srgbClr>
                </a:outerShdw>
              </a:effectLst>
            </a:endParaRPr>
          </a:p>
        </p:txBody>
      </p:sp>
      <p:sp>
        <p:nvSpPr>
          <p:cNvPr id="26" name="TextBox 25"/>
          <p:cNvSpPr txBox="1"/>
          <p:nvPr/>
        </p:nvSpPr>
        <p:spPr>
          <a:xfrm>
            <a:off x="609600" y="4428351"/>
            <a:ext cx="1295400" cy="276999"/>
          </a:xfrm>
          <a:prstGeom prst="rect">
            <a:avLst/>
          </a:prstGeom>
          <a:noFill/>
          <a:ln>
            <a:solidFill>
              <a:srgbClr val="009900"/>
            </a:solidFill>
          </a:ln>
        </p:spPr>
        <p:txBody>
          <a:bodyPr wrap="square" rtlCol="0">
            <a:spAutoFit/>
          </a:bodyPr>
          <a:lstStyle/>
          <a:p>
            <a:pPr algn="ctr"/>
            <a:r>
              <a:rPr lang="en-US" sz="1200" b="1" dirty="0" err="1" smtClean="0">
                <a:solidFill>
                  <a:srgbClr val="0E0E0C"/>
                </a:solidFill>
                <a:effectLst>
                  <a:outerShdw blurRad="38100" dist="38100" dir="2700000" algn="tl">
                    <a:srgbClr val="000000">
                      <a:alpha val="43137"/>
                    </a:srgbClr>
                  </a:outerShdw>
                </a:effectLst>
              </a:rPr>
              <a:t>Annularia</a:t>
            </a:r>
            <a:endParaRPr lang="en-US" sz="1200" b="1" dirty="0">
              <a:solidFill>
                <a:srgbClr val="0E0E0C"/>
              </a:solidFill>
              <a:effectLst>
                <a:outerShdw blurRad="38100" dist="38100" dir="2700000" algn="tl">
                  <a:srgbClr val="000000">
                    <a:alpha val="43137"/>
                  </a:srgbClr>
                </a:outerShdw>
              </a:effectLst>
            </a:endParaRPr>
          </a:p>
        </p:txBody>
      </p:sp>
      <p:sp>
        <p:nvSpPr>
          <p:cNvPr id="17" name="Multiply 16"/>
          <p:cNvSpPr/>
          <p:nvPr/>
        </p:nvSpPr>
        <p:spPr bwMode="auto">
          <a:xfrm>
            <a:off x="4267200" y="1609725"/>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Multiply 21"/>
          <p:cNvSpPr/>
          <p:nvPr/>
        </p:nvSpPr>
        <p:spPr bwMode="auto">
          <a:xfrm>
            <a:off x="4267200" y="2457450"/>
            <a:ext cx="457200" cy="457200"/>
          </a:xfrm>
          <a:prstGeom prst="mathMultiply">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L-Shape 22"/>
          <p:cNvSpPr/>
          <p:nvPr/>
        </p:nvSpPr>
        <p:spPr bwMode="auto">
          <a:xfrm>
            <a:off x="4371975" y="3448050"/>
            <a:ext cx="304800" cy="228600"/>
          </a:xfrm>
          <a:prstGeom prst="corner">
            <a:avLst/>
          </a:prstGeom>
          <a:solidFill>
            <a:srgbClr val="009900"/>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26">
                                            <p:txEl>
                                              <p:pRg st="0" end="0"/>
                                            </p:txEl>
                                          </p:spTgt>
                                        </p:tgtEl>
                                        <p:attrNameLst>
                                          <p:attrName>style.visibility</p:attrName>
                                        </p:attrNameLst>
                                      </p:cBhvr>
                                      <p:to>
                                        <p:strVal val="visible"/>
                                      </p:to>
                                    </p:set>
                                    <p:set>
                                      <p:cBhvr>
                                        <p:cTn id="7" dur="455" fill="hold">
                                          <p:stCondLst>
                                            <p:cond delay="0"/>
                                          </p:stCondLst>
                                        </p:cTn>
                                        <p:tgtEl>
                                          <p:spTgt spid="26">
                                            <p:txEl>
                                              <p:pRg st="0" end="0"/>
                                            </p:txEl>
                                          </p:spTgt>
                                        </p:tgtEl>
                                        <p:attrNameLst>
                                          <p:attrName>style.rotation</p:attrName>
                                        </p:attrNameLst>
                                      </p:cBhvr>
                                      <p:to>
                                        <p:strVal val="-45.0"/>
                                      </p:to>
                                    </p:set>
                                    <p:anim calcmode="lin" valueType="num">
                                      <p:cBhvr>
                                        <p:cTn id="8" dur="455" fill="hold">
                                          <p:stCondLst>
                                            <p:cond delay="455"/>
                                          </p:stCondLst>
                                        </p:cTn>
                                        <p:tgtEl>
                                          <p:spTgt spid="2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18"/>
                                        </p:tgtEl>
                                        <p:attrNameLst>
                                          <p:attrName>style.visibility</p:attrName>
                                        </p:attrNameLst>
                                      </p:cBhvr>
                                      <p:to>
                                        <p:strVal val="visible"/>
                                      </p:to>
                                    </p:set>
                                    <p:anim calcmode="lin" valueType="num">
                                      <p:cBhvr>
                                        <p:cTn id="17" dur="2000" fill="hold"/>
                                        <p:tgtEl>
                                          <p:spTgt spid="18"/>
                                        </p:tgtEl>
                                        <p:attrNameLst>
                                          <p:attrName>ppt_w</p:attrName>
                                        </p:attrNameLst>
                                      </p:cBhvr>
                                      <p:tavLst>
                                        <p:tav tm="0">
                                          <p:val>
                                            <p:fltVal val="0"/>
                                          </p:val>
                                        </p:tav>
                                        <p:tav tm="100000">
                                          <p:val>
                                            <p:strVal val="#ppt_w"/>
                                          </p:val>
                                        </p:tav>
                                      </p:tavLst>
                                    </p:anim>
                                    <p:anim calcmode="lin" valueType="num">
                                      <p:cBhvr>
                                        <p:cTn id="18" dur="2000" fill="hold"/>
                                        <p:tgtEl>
                                          <p:spTgt spid="18"/>
                                        </p:tgtEl>
                                        <p:attrNameLst>
                                          <p:attrName>ppt_h</p:attrName>
                                        </p:attrNameLst>
                                      </p:cBhvr>
                                      <p:tavLst>
                                        <p:tav tm="0">
                                          <p:val>
                                            <p:fltVal val="0"/>
                                          </p:val>
                                        </p:tav>
                                        <p:tav tm="100000">
                                          <p:val>
                                            <p:strVal val="#ppt_h"/>
                                          </p:val>
                                        </p:tav>
                                      </p:tavLst>
                                    </p:anim>
                                    <p:anim calcmode="lin" valueType="num">
                                      <p:cBhvr>
                                        <p:cTn id="19" dur="2000" fill="hold"/>
                                        <p:tgtEl>
                                          <p:spTgt spid="18"/>
                                        </p:tgtEl>
                                        <p:attrNameLst>
                                          <p:attrName>style.rotation</p:attrName>
                                        </p:attrNameLst>
                                      </p:cBhvr>
                                      <p:tavLst>
                                        <p:tav tm="0">
                                          <p:val>
                                            <p:fltVal val="90"/>
                                          </p:val>
                                        </p:tav>
                                        <p:tav tm="100000">
                                          <p:val>
                                            <p:fltVal val="0"/>
                                          </p:val>
                                        </p:tav>
                                      </p:tavLst>
                                    </p:anim>
                                    <p:animEffect transition="in" filter="fade">
                                      <p:cBhvr>
                                        <p:cTn id="20" dur="2000"/>
                                        <p:tgtEl>
                                          <p:spTgt spid="18"/>
                                        </p:tgtEl>
                                      </p:cBhvr>
                                    </p:animEffect>
                                  </p:childTnLst>
                                </p:cTn>
                              </p:par>
                              <p:par>
                                <p:cTn id="21" presetID="31" presetClass="entr" presetSubtype="0" fill="hold" grpId="0" nodeType="withEffect">
                                  <p:stCondLst>
                                    <p:cond delay="1000"/>
                                  </p:stCondLst>
                                  <p:iterate type="lt">
                                    <p:tmPct val="5000"/>
                                  </p:iterate>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fltVal val="0"/>
                                          </p:val>
                                        </p:tav>
                                        <p:tav tm="100000">
                                          <p:val>
                                            <p:strVal val="#ppt_w"/>
                                          </p:val>
                                        </p:tav>
                                      </p:tavLst>
                                    </p:anim>
                                    <p:anim calcmode="lin" valueType="num">
                                      <p:cBhvr>
                                        <p:cTn id="24" dur="1000" fill="hold"/>
                                        <p:tgtEl>
                                          <p:spTgt spid="23"/>
                                        </p:tgtEl>
                                        <p:attrNameLst>
                                          <p:attrName>ppt_h</p:attrName>
                                        </p:attrNameLst>
                                      </p:cBhvr>
                                      <p:tavLst>
                                        <p:tav tm="0">
                                          <p:val>
                                            <p:fltVal val="0"/>
                                          </p:val>
                                        </p:tav>
                                        <p:tav tm="100000">
                                          <p:val>
                                            <p:strVal val="#ppt_h"/>
                                          </p:val>
                                        </p:tav>
                                      </p:tavLst>
                                    </p:anim>
                                    <p:anim calcmode="lin" valueType="num">
                                      <p:cBhvr>
                                        <p:cTn id="25" dur="1000" fill="hold"/>
                                        <p:tgtEl>
                                          <p:spTgt spid="23"/>
                                        </p:tgtEl>
                                        <p:attrNameLst>
                                          <p:attrName>style.rotation</p:attrName>
                                        </p:attrNameLst>
                                      </p:cBhvr>
                                      <p:tavLst>
                                        <p:tav tm="0">
                                          <p:val>
                                            <p:fltVal val="90"/>
                                          </p:val>
                                        </p:tav>
                                        <p:tav tm="100000">
                                          <p:val>
                                            <p:fltVal val="0"/>
                                          </p:val>
                                        </p:tav>
                                      </p:tavLst>
                                    </p:anim>
                                    <p:animEffect transition="in" filter="fade">
                                      <p:cBhvr>
                                        <p:cTn id="26" dur="1000"/>
                                        <p:tgtEl>
                                          <p:spTgt spid="23"/>
                                        </p:tgtEl>
                                      </p:cBhvr>
                                    </p:animEffect>
                                  </p:childTnLst>
                                </p:cTn>
                              </p:par>
                            </p:childTnLst>
                          </p:cTn>
                        </p:par>
                        <p:par>
                          <p:cTn id="27" fill="hold">
                            <p:stCondLst>
                              <p:cond delay="2000"/>
                            </p:stCondLst>
                            <p:childTnLst>
                              <p:par>
                                <p:cTn id="28" presetID="10" presetClass="exit" presetSubtype="0" fill="hold" grpId="1" nodeType="afterEffect">
                                  <p:stCondLst>
                                    <p:cond delay="0"/>
                                  </p:stCondLst>
                                  <p:iterate type="lt">
                                    <p:tmPct val="0"/>
                                  </p:iterate>
                                  <p:childTnLst>
                                    <p:animEffect transition="out" filter="fade">
                                      <p:cBhvr>
                                        <p:cTn id="29" dur="2000"/>
                                        <p:tgtEl>
                                          <p:spTgt spid="23"/>
                                        </p:tgtEl>
                                      </p:cBhvr>
                                    </p:animEffect>
                                    <p:set>
                                      <p:cBhvr>
                                        <p:cTn id="30" dur="1" fill="hold">
                                          <p:stCondLst>
                                            <p:cond delay="1999"/>
                                          </p:stCondLst>
                                        </p:cTn>
                                        <p:tgtEl>
                                          <p:spTgt spid="23"/>
                                        </p:tgtEl>
                                        <p:attrNameLst>
                                          <p:attrName>style.visibility</p:attrName>
                                        </p:attrNameLst>
                                      </p:cBhvr>
                                      <p:to>
                                        <p:strVal val="hidden"/>
                                      </p:to>
                                    </p:set>
                                  </p:childTnLst>
                                </p:cTn>
                              </p:par>
                            </p:childTnLst>
                          </p:cTn>
                        </p:par>
                        <p:par>
                          <p:cTn id="31" fill="hold">
                            <p:stCondLst>
                              <p:cond delay="4000"/>
                            </p:stCondLst>
                            <p:childTnLst>
                              <p:par>
                                <p:cTn id="32" presetID="10" presetClass="exit" presetSubtype="0" fill="hold" nodeType="afterEffect">
                                  <p:stCondLst>
                                    <p:cond delay="0"/>
                                  </p:stCondLst>
                                  <p:iterate type="lt">
                                    <p:tmPct val="0"/>
                                  </p:iterate>
                                  <p:childTnLst>
                                    <p:animEffect transition="out" filter="fade">
                                      <p:cBhvr>
                                        <p:cTn id="33" dur="3000"/>
                                        <p:tgtEl>
                                          <p:spTgt spid="18"/>
                                        </p:tgtEl>
                                      </p:cBhvr>
                                    </p:animEffect>
                                    <p:set>
                                      <p:cBhvr>
                                        <p:cTn id="34" dur="1" fill="hold">
                                          <p:stCondLst>
                                            <p:cond delay="2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31" presetClass="entr" presetSubtype="0" fill="hold" grpId="1" nodeType="click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par>
                          <p:cTn id="44" fill="hold">
                            <p:stCondLst>
                              <p:cond delay="1000"/>
                            </p:stCondLst>
                            <p:childTnLst>
                              <p:par>
                                <p:cTn id="45" presetID="10" presetClass="exit" presetSubtype="0" fill="hold" grpId="0" nodeType="afterEffect">
                                  <p:stCondLst>
                                    <p:cond delay="0"/>
                                  </p:stCondLst>
                                  <p:iterate type="lt">
                                    <p:tmPct val="0"/>
                                  </p:iterate>
                                  <p:childTnLst>
                                    <p:animEffect transition="out" filter="fade">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grpId="0" nodeType="clickEffect">
                                  <p:stCondLst>
                                    <p:cond delay="0"/>
                                  </p:stCondLst>
                                  <p:iterate type="lt">
                                    <p:tmPct val="5000"/>
                                  </p:iterate>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 calcmode="lin" valueType="num">
                                      <p:cBhvr>
                                        <p:cTn id="55" dur="1000" fill="hold"/>
                                        <p:tgtEl>
                                          <p:spTgt spid="22"/>
                                        </p:tgtEl>
                                        <p:attrNameLst>
                                          <p:attrName>style.rotation</p:attrName>
                                        </p:attrNameLst>
                                      </p:cBhvr>
                                      <p:tavLst>
                                        <p:tav tm="0">
                                          <p:val>
                                            <p:fltVal val="90"/>
                                          </p:val>
                                        </p:tav>
                                        <p:tav tm="100000">
                                          <p:val>
                                            <p:fltVal val="0"/>
                                          </p:val>
                                        </p:tav>
                                      </p:tavLst>
                                    </p:anim>
                                    <p:animEffect transition="in" filter="fade">
                                      <p:cBhvr>
                                        <p:cTn id="56" dur="1000"/>
                                        <p:tgtEl>
                                          <p:spTgt spid="22"/>
                                        </p:tgtEl>
                                      </p:cBhvr>
                                    </p:animEffect>
                                  </p:childTnLst>
                                </p:cTn>
                              </p:par>
                            </p:childTnLst>
                          </p:cTn>
                        </p:par>
                        <p:par>
                          <p:cTn id="57" fill="hold">
                            <p:stCondLst>
                              <p:cond delay="1000"/>
                            </p:stCondLst>
                            <p:childTnLst>
                              <p:par>
                                <p:cTn id="58" presetID="10" presetClass="exit" presetSubtype="0" fill="hold" grpId="1" nodeType="afterEffect">
                                  <p:stCondLst>
                                    <p:cond delay="0"/>
                                  </p:stCondLst>
                                  <p:iterate type="lt">
                                    <p:tmPct val="0"/>
                                  </p:iterate>
                                  <p:childTnLst>
                                    <p:animEffect transition="out" filter="fade">
                                      <p:cBhvr>
                                        <p:cTn id="59" dur="2000"/>
                                        <p:tgtEl>
                                          <p:spTgt spid="22"/>
                                        </p:tgtEl>
                                      </p:cBhvr>
                                    </p:animEffect>
                                    <p:set>
                                      <p:cBhvr>
                                        <p:cTn id="60"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7" grpId="0" animBg="1"/>
      <p:bldP spid="17"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latin typeface="+mn-lt"/>
              </a:rPr>
              <a:t>Using </a:t>
            </a:r>
            <a:r>
              <a:rPr lang="en-US" sz="1200" dirty="0" smtClean="0">
                <a:latin typeface="+mn-lt"/>
              </a:rPr>
              <a:t>what you have learned so far, identify this plant fossil. </a:t>
            </a:r>
            <a:r>
              <a:rPr lang="en-US" sz="1200" dirty="0" smtClean="0">
                <a:latin typeface="+mn-lt"/>
              </a:rPr>
              <a:t>Click </a:t>
            </a:r>
            <a:r>
              <a:rPr lang="en-US" sz="1200" dirty="0" smtClean="0">
                <a:latin typeface="+mn-lt"/>
              </a:rPr>
              <a:t>on the </a:t>
            </a:r>
            <a:r>
              <a:rPr lang="en-US" sz="1200" dirty="0" smtClean="0">
                <a:solidFill>
                  <a:srgbClr val="FF0000"/>
                </a:solidFill>
                <a:latin typeface="+mn-lt"/>
              </a:rPr>
              <a:t>PHOTO</a:t>
            </a:r>
            <a:r>
              <a:rPr lang="en-US" sz="1200" dirty="0" smtClean="0">
                <a:latin typeface="+mn-lt"/>
              </a:rPr>
              <a:t> </a:t>
            </a:r>
            <a:r>
              <a:rPr lang="en-US" sz="1200" dirty="0" smtClean="0">
                <a:latin typeface="+mn-lt"/>
              </a:rPr>
              <a:t>for the answer.</a:t>
            </a:r>
            <a:endParaRPr lang="en-US" sz="1200" dirty="0">
              <a:latin typeface="+mn-lt"/>
            </a:endParaRPr>
          </a:p>
        </p:txBody>
      </p:sp>
      <p:sp>
        <p:nvSpPr>
          <p:cNvPr id="5" name="Action Button: Custom 4">
            <a:hlinkClick r:id="rId2"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pic>
        <p:nvPicPr>
          <p:cNvPr id="2050" name="Picture 2"/>
          <p:cNvPicPr>
            <a:picLocks noChangeAspect="1" noChangeArrowheads="1"/>
          </p:cNvPicPr>
          <p:nvPr/>
        </p:nvPicPr>
        <p:blipFill>
          <a:blip r:embed="rId3" cstate="print"/>
          <a:srcRect t="1564" b="1564"/>
          <a:stretch>
            <a:fillRect/>
          </a:stretch>
        </p:blipFill>
        <p:spPr bwMode="auto">
          <a:xfrm rot="5400000">
            <a:off x="1131427" y="-207538"/>
            <a:ext cx="3962400" cy="55585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953000" y="1428750"/>
            <a:ext cx="3209430" cy="3390900"/>
          </a:xfrm>
          <a:prstGeom prst="rect">
            <a:avLst/>
          </a:prstGeom>
          <a:noFill/>
          <a:ln w="9525">
            <a:noFill/>
            <a:miter lim="800000"/>
            <a:headEnd/>
            <a:tailEnd/>
          </a:ln>
          <a:effectLst/>
        </p:spPr>
      </p:pic>
      <p:sp>
        <p:nvSpPr>
          <p:cNvPr id="8" name="TextBox 7"/>
          <p:cNvSpPr txBox="1"/>
          <p:nvPr/>
        </p:nvSpPr>
        <p:spPr>
          <a:xfrm>
            <a:off x="5105400" y="514350"/>
            <a:ext cx="2743200" cy="838200"/>
          </a:xfrm>
          <a:prstGeom prst="rect">
            <a:avLst/>
          </a:prstGeom>
          <a:solidFill>
            <a:srgbClr val="FFFFFF">
              <a:alpha val="62000"/>
            </a:srgbClr>
          </a:solidFill>
        </p:spPr>
        <p:txBody>
          <a:bodyPr wrap="square" rtlCol="0">
            <a:spAutoFit/>
          </a:bodyPr>
          <a:lstStyle/>
          <a:p>
            <a:r>
              <a:rPr lang="en-US" sz="1200" dirty="0" smtClean="0">
                <a:solidFill>
                  <a:srgbClr val="FFC000"/>
                </a:solidFill>
              </a:rPr>
              <a:t>Very good if you said </a:t>
            </a:r>
            <a:r>
              <a:rPr lang="en-US" sz="1200" dirty="0" err="1" smtClean="0">
                <a:solidFill>
                  <a:srgbClr val="FFC000"/>
                </a:solidFill>
              </a:rPr>
              <a:t>Alethopteris</a:t>
            </a:r>
            <a:r>
              <a:rPr lang="en-US" sz="1200" dirty="0" smtClean="0">
                <a:solidFill>
                  <a:srgbClr val="FFC000"/>
                </a:solidFill>
              </a:rPr>
              <a:t>. </a:t>
            </a:r>
          </a:p>
          <a:p>
            <a:r>
              <a:rPr lang="en-US" sz="1200" dirty="0" smtClean="0">
                <a:solidFill>
                  <a:srgbClr val="FFC000"/>
                </a:solidFill>
              </a:rPr>
              <a:t>Actually, this is called </a:t>
            </a:r>
            <a:r>
              <a:rPr lang="en-US" sz="1200" dirty="0" err="1" smtClean="0">
                <a:solidFill>
                  <a:srgbClr val="FFC000"/>
                </a:solidFill>
              </a:rPr>
              <a:t>Pecopteris</a:t>
            </a:r>
            <a:r>
              <a:rPr lang="en-US" sz="1200" dirty="0" smtClean="0">
                <a:solidFill>
                  <a:srgbClr val="FFC000"/>
                </a:solidFill>
              </a:rPr>
              <a:t> but it shares the same attachment design as </a:t>
            </a:r>
            <a:r>
              <a:rPr lang="en-US" sz="1200" dirty="0" err="1" smtClean="0">
                <a:solidFill>
                  <a:srgbClr val="FFC000"/>
                </a:solidFill>
              </a:rPr>
              <a:t>Alethopteris</a:t>
            </a:r>
            <a:r>
              <a:rPr lang="en-US" sz="1200" dirty="0" smtClean="0">
                <a:solidFill>
                  <a:srgbClr val="FFC000"/>
                </a:solidFill>
              </a:rPr>
              <a:t>.</a:t>
            </a:r>
            <a:endParaRPr lang="en-US" sz="1200" dirty="0">
              <a:solidFill>
                <a:srgbClr val="FFC000"/>
              </a:solidFill>
            </a:endParaRPr>
          </a:p>
        </p:txBody>
      </p:sp>
      <p:sp>
        <p:nvSpPr>
          <p:cNvPr id="9" name="Action Button: Home 8">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205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childTnLst>
              </p:cTn>
              <p:nextCondLst>
                <p:cond evt="onClick" delay="0">
                  <p:tgtEl>
                    <p:spTgt spid="2050"/>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7848600" cy="1143000"/>
          </a:xfrm>
        </p:spPr>
        <p:txBody>
          <a:bodyPr anchor="t"/>
          <a:lstStyle/>
          <a:p>
            <a:r>
              <a:rPr lang="en-US" sz="1200" dirty="0" smtClean="0">
                <a:solidFill>
                  <a:srgbClr val="B73B09"/>
                </a:solidFill>
                <a:effectLst>
                  <a:outerShdw blurRad="38100" dist="38100" dir="2700000" algn="tl">
                    <a:srgbClr val="000000">
                      <a:alpha val="43137"/>
                    </a:srgbClr>
                  </a:outerShdw>
                </a:effectLst>
                <a:latin typeface="Calibri" pitchFamily="34" charset="0"/>
              </a:rPr>
              <a:t>I am a GASTROPOD. I have a single shell that is closed at the apex. Usually, I have the  spiraled shape of a snail. My fossils are found in rocks that formed on the land, in fresh water lakes and ponds, and in the salt water of the ocean. While I am a neat fossil and fun to collect, the fact that I may have lived in so many different places makes it difficult for geologists to use me to determine ancient environments. </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a:solidFill>
                  <a:srgbClr val="B73B09"/>
                </a:solidFill>
                <a:effectLst>
                  <a:outerShdw blurRad="38100" dist="38100" dir="2700000" algn="tl">
                    <a:srgbClr val="000000">
                      <a:alpha val="43137"/>
                    </a:srgbClr>
                  </a:outerShdw>
                </a:effectLst>
                <a:latin typeface="Calibri" pitchFamily="34" charset="0"/>
              </a:rPr>
              <a:t/>
            </a:r>
            <a:br>
              <a:rPr lang="en-US" sz="1200" dirty="0">
                <a:solidFill>
                  <a:srgbClr val="B73B09"/>
                </a:solidFill>
                <a:effectLst>
                  <a:outerShdw blurRad="38100" dist="38100" dir="2700000" algn="tl">
                    <a:srgbClr val="000000">
                      <a:alpha val="43137"/>
                    </a:srgbClr>
                  </a:outerShdw>
                </a:effectLst>
                <a:latin typeface="Calibri" pitchFamily="34" charset="0"/>
              </a:rPr>
            </a:br>
            <a:r>
              <a:rPr lang="en-US" sz="1200" dirty="0" smtClean="0">
                <a:solidFill>
                  <a:srgbClr val="B73B09"/>
                </a:solidFill>
                <a:effectLst>
                  <a:outerShdw blurRad="38100" dist="38100" dir="2700000" algn="tl">
                    <a:srgbClr val="000000">
                      <a:alpha val="43137"/>
                    </a:srgbClr>
                  </a:outerShdw>
                </a:effectLst>
                <a:latin typeface="Calibri" pitchFamily="34" charset="0"/>
              </a:rPr>
              <a:t>Which of these fossils am I? (There may be more than one correct answer.)</a:t>
            </a:r>
            <a:endParaRPr lang="en-US" sz="1200" dirty="0">
              <a:solidFill>
                <a:srgbClr val="B73B09"/>
              </a:solidFill>
              <a:effectLst>
                <a:outerShdw blurRad="38100" dist="38100" dir="2700000" algn="tl">
                  <a:srgbClr val="000000">
                    <a:alpha val="43137"/>
                  </a:srgbClr>
                </a:outerShdw>
              </a:effectLst>
              <a:latin typeface="Calibri" pitchFamily="34" charset="0"/>
            </a:endParaRPr>
          </a:p>
        </p:txBody>
      </p:sp>
      <p:sp>
        <p:nvSpPr>
          <p:cNvPr id="11" name="Action Button: Custom 10">
            <a:hlinkClick r:id="rId2"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2" name="Action Button: Custom 11">
            <a:hlinkClick r:id="rId3"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15" name="Action Button: Home 14">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6" name="Picture 15" descr="DSC00195.JPG"/>
          <p:cNvPicPr>
            <a:picLocks noChangeAspect="1"/>
          </p:cNvPicPr>
          <p:nvPr/>
        </p:nvPicPr>
        <p:blipFill>
          <a:blip r:embed="rId4" cstate="print"/>
          <a:srcRect l="49927" t="40780" r="17716" b="15024"/>
          <a:stretch>
            <a:fillRect/>
          </a:stretch>
        </p:blipFill>
        <p:spPr>
          <a:xfrm>
            <a:off x="685800" y="1504950"/>
            <a:ext cx="1837004" cy="1882749"/>
          </a:xfrm>
          <a:prstGeom prst="rect">
            <a:avLst/>
          </a:prstGeom>
          <a:noFill/>
          <a:ln>
            <a:noFill/>
          </a:ln>
          <a:scene3d>
            <a:camera prst="orthographicFront"/>
            <a:lightRig rig="threePt" dir="t"/>
          </a:scene3d>
          <a:sp3d>
            <a:bevelT/>
          </a:sp3d>
        </p:spPr>
      </p:pic>
      <p:pic>
        <p:nvPicPr>
          <p:cNvPr id="17" name="Picture 16" descr="muse010.jpg"/>
          <p:cNvPicPr>
            <a:picLocks noChangeAspect="1"/>
          </p:cNvPicPr>
          <p:nvPr/>
        </p:nvPicPr>
        <p:blipFill>
          <a:blip r:embed="rId5" cstate="print"/>
          <a:srcRect l="34200" t="16364" r="27000" b="13636"/>
          <a:stretch>
            <a:fillRect/>
          </a:stretch>
        </p:blipFill>
        <p:spPr>
          <a:xfrm>
            <a:off x="3200400" y="1510685"/>
            <a:ext cx="1724660" cy="2346940"/>
          </a:xfrm>
          <a:prstGeom prst="rect">
            <a:avLst/>
          </a:prstGeom>
          <a:scene3d>
            <a:camera prst="orthographicFront"/>
            <a:lightRig rig="threePt" dir="t"/>
          </a:scene3d>
          <a:sp3d>
            <a:bevelT/>
          </a:sp3d>
        </p:spPr>
      </p:pic>
      <p:pic>
        <p:nvPicPr>
          <p:cNvPr id="20" name="Picture 19" descr="blastoid.jpg"/>
          <p:cNvPicPr>
            <a:picLocks noChangeAspect="1"/>
          </p:cNvPicPr>
          <p:nvPr/>
        </p:nvPicPr>
        <p:blipFill>
          <a:blip r:embed="rId6" cstate="print"/>
          <a:srcRect b="7578"/>
          <a:stretch>
            <a:fillRect/>
          </a:stretch>
        </p:blipFill>
        <p:spPr>
          <a:xfrm>
            <a:off x="5562600" y="1520210"/>
            <a:ext cx="1752600" cy="2379090"/>
          </a:xfrm>
          <a:prstGeom prst="rect">
            <a:avLst/>
          </a:prstGeom>
          <a:scene3d>
            <a:camera prst="orthographicFront"/>
            <a:lightRig rig="threePt" dir="t"/>
          </a:scene3d>
          <a:sp3d>
            <a:bevelT/>
          </a:sp3d>
        </p:spPr>
      </p:pic>
      <p:sp>
        <p:nvSpPr>
          <p:cNvPr id="7" name="Oval Callout 6"/>
          <p:cNvSpPr/>
          <p:nvPr/>
        </p:nvSpPr>
        <p:spPr bwMode="auto">
          <a:xfrm>
            <a:off x="685800" y="2238375"/>
            <a:ext cx="1828800" cy="457200"/>
          </a:xfrm>
          <a:prstGeom prst="wedgeEllipseCallout">
            <a:avLst>
              <a:gd name="adj1" fmla="val -2174"/>
              <a:gd name="adj2" fmla="val 44765"/>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9900"/>
                </a:solidFill>
                <a:effectLst/>
                <a:latin typeface="Calibri" pitchFamily="34" charset="0"/>
              </a:rPr>
              <a:t>Correct!</a:t>
            </a:r>
          </a:p>
        </p:txBody>
      </p:sp>
      <p:sp>
        <p:nvSpPr>
          <p:cNvPr id="9" name="Oval Callout 8"/>
          <p:cNvSpPr/>
          <p:nvPr/>
        </p:nvSpPr>
        <p:spPr bwMode="auto">
          <a:xfrm>
            <a:off x="5562600" y="2238374"/>
            <a:ext cx="1752600" cy="561975"/>
          </a:xfrm>
          <a:prstGeom prst="wedgeEllipseCallout">
            <a:avLst>
              <a:gd name="adj1" fmla="val -2175"/>
              <a:gd name="adj2" fmla="val 44766"/>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Sorry,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Try again!</a:t>
            </a:r>
          </a:p>
        </p:txBody>
      </p:sp>
      <p:sp>
        <p:nvSpPr>
          <p:cNvPr id="10" name="Oval Callout 9"/>
          <p:cNvSpPr/>
          <p:nvPr/>
        </p:nvSpPr>
        <p:spPr bwMode="auto">
          <a:xfrm>
            <a:off x="3162300" y="2266950"/>
            <a:ext cx="1828800" cy="457200"/>
          </a:xfrm>
          <a:prstGeom prst="wedgeEllipseCallout">
            <a:avLst>
              <a:gd name="adj1" fmla="val -612"/>
              <a:gd name="adj2" fmla="val 46849"/>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9900"/>
                </a:solidFill>
                <a:effectLst/>
                <a:latin typeface="Calibri" pitchFamily="34" charset="0"/>
              </a:rPr>
              <a:t>Correct!</a:t>
            </a:r>
          </a:p>
        </p:txBody>
      </p:sp>
    </p:spTree>
  </p:cSld>
  <p:clrMapOvr>
    <a:masterClrMapping/>
  </p:clrMapOvr>
  <p:transition spd="med"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clickEffect">
                                  <p:stCondLst>
                                    <p:cond delay="0"/>
                                  </p:stCondLst>
                                  <p:childTnLst>
                                    <p:set>
                                      <p:cBhvr>
                                        <p:cTn id="11" dur="2000">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1" presetClass="entr" presetSubtype="0" fill="hold" grpId="0" nodeType="clickEffect">
                                  <p:stCondLst>
                                    <p:cond delay="0"/>
                                  </p:stCondLst>
                                  <p:childTnLst>
                                    <p:set>
                                      <p:cBhvr>
                                        <p:cTn id="16" dur="2000">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848600" cy="1123950"/>
          </a:xfrm>
        </p:spPr>
        <p:txBody>
          <a:bodyPr anchor="t"/>
          <a:lstStyle/>
          <a:p>
            <a:r>
              <a:rPr lang="en-US" sz="1200" dirty="0" smtClean="0">
                <a:solidFill>
                  <a:srgbClr val="B73B09"/>
                </a:solidFill>
                <a:effectLst>
                  <a:outerShdw blurRad="38100" dist="38100" dir="2700000" algn="tl">
                    <a:srgbClr val="000000">
                      <a:alpha val="43137"/>
                    </a:srgbClr>
                  </a:outerShdw>
                </a:effectLst>
                <a:latin typeface="Calibri" pitchFamily="34" charset="0"/>
              </a:rPr>
              <a:t>I am a CRINOID. I’m sometimes called a sea lily because the calyx, the top </a:t>
            </a:r>
            <a:r>
              <a:rPr lang="en-US" sz="1200" dirty="0" smtClean="0">
                <a:solidFill>
                  <a:srgbClr val="B73B09"/>
                </a:solidFill>
                <a:effectLst>
                  <a:outerShdw blurRad="38100" dist="38100" dir="2700000" algn="tl">
                    <a:srgbClr val="000000">
                      <a:alpha val="43137"/>
                    </a:srgbClr>
                  </a:outerShdw>
                </a:effectLst>
                <a:latin typeface="Calibri" pitchFamily="34" charset="0"/>
              </a:rPr>
              <a:t>part where </a:t>
            </a:r>
            <a:r>
              <a:rPr lang="en-US" sz="1200" dirty="0" smtClean="0">
                <a:solidFill>
                  <a:srgbClr val="B73B09"/>
                </a:solidFill>
                <a:effectLst>
                  <a:outerShdw blurRad="38100" dist="38100" dir="2700000" algn="tl">
                    <a:srgbClr val="000000">
                      <a:alpha val="43137"/>
                    </a:srgbClr>
                  </a:outerShdw>
                </a:effectLst>
                <a:latin typeface="Calibri" pitchFamily="34" charset="0"/>
              </a:rPr>
              <a:t>the animal lived, sometimes looks like curled up flower petals. Fossilized calyx are rare discoveries. However, West Virginia’s rocks contain lots of pieces of the column, or stem, that held </a:t>
            </a:r>
            <a:r>
              <a:rPr lang="en-US" sz="1200" dirty="0" smtClean="0">
                <a:solidFill>
                  <a:srgbClr val="B73B09"/>
                </a:solidFill>
                <a:effectLst>
                  <a:outerShdw blurRad="38100" dist="38100" dir="2700000" algn="tl">
                    <a:srgbClr val="000000">
                      <a:alpha val="43137"/>
                    </a:srgbClr>
                  </a:outerShdw>
                </a:effectLst>
                <a:latin typeface="Calibri" pitchFamily="34" charset="0"/>
              </a:rPr>
              <a:t>the calyx to the ocean </a:t>
            </a:r>
            <a:r>
              <a:rPr lang="en-US" sz="1200" dirty="0" smtClean="0">
                <a:solidFill>
                  <a:srgbClr val="B73B09"/>
                </a:solidFill>
                <a:effectLst>
                  <a:outerShdw blurRad="38100" dist="38100" dir="2700000" algn="tl">
                    <a:srgbClr val="000000">
                      <a:alpha val="43137"/>
                    </a:srgbClr>
                  </a:outerShdw>
                </a:effectLst>
                <a:latin typeface="Calibri" pitchFamily="34" charset="0"/>
              </a:rPr>
              <a:t>floor. Column pieces look like tiny donuts or life savers. If you look really close you may see a five-pointed star pattern in the middle of some stem pieces.  Since I primarily lived in shallow salt water my presence in the rock indicates an ocean environment was present when I was alive.</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smtClean="0">
                <a:solidFill>
                  <a:srgbClr val="B73B09"/>
                </a:solidFill>
                <a:effectLst>
                  <a:outerShdw blurRad="38100" dist="38100" dir="2700000" algn="tl">
                    <a:srgbClr val="000000">
                      <a:alpha val="43137"/>
                    </a:srgbClr>
                  </a:outerShdw>
                </a:effectLst>
                <a:latin typeface="Calibri" pitchFamily="34" charset="0"/>
              </a:rPr>
              <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smtClean="0">
                <a:solidFill>
                  <a:srgbClr val="B73B09"/>
                </a:solidFill>
                <a:effectLst>
                  <a:outerShdw blurRad="38100" dist="38100" dir="2700000" algn="tl">
                    <a:srgbClr val="000000">
                      <a:alpha val="43137"/>
                    </a:srgbClr>
                  </a:outerShdw>
                </a:effectLst>
                <a:latin typeface="Calibri" pitchFamily="34" charset="0"/>
              </a:rPr>
              <a:t> Which of these fossils am I? (There may be more than one correct answer.) </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a:solidFill>
                  <a:srgbClr val="B73B09"/>
                </a:solidFill>
                <a:effectLst>
                  <a:outerShdw blurRad="38100" dist="38100" dir="2700000" algn="tl">
                    <a:srgbClr val="000000">
                      <a:alpha val="43137"/>
                    </a:srgbClr>
                  </a:outerShdw>
                </a:effectLst>
                <a:latin typeface="Calibri" pitchFamily="34" charset="0"/>
              </a:rPr>
              <a:t/>
            </a:r>
            <a:br>
              <a:rPr lang="en-US" sz="1200" dirty="0">
                <a:solidFill>
                  <a:srgbClr val="B73B09"/>
                </a:solidFill>
                <a:effectLst>
                  <a:outerShdw blurRad="38100" dist="38100" dir="2700000" algn="tl">
                    <a:srgbClr val="000000">
                      <a:alpha val="43137"/>
                    </a:srgbClr>
                  </a:outerShdw>
                </a:effectLst>
                <a:latin typeface="Calibri" pitchFamily="34" charset="0"/>
              </a:rPr>
            </a:br>
            <a:endParaRPr lang="en-US" sz="1200" dirty="0">
              <a:solidFill>
                <a:srgbClr val="B73B09"/>
              </a:solidFill>
              <a:effectLst>
                <a:outerShdw blurRad="38100" dist="38100" dir="2700000" algn="tl">
                  <a:srgbClr val="000000">
                    <a:alpha val="43137"/>
                  </a:srgbClr>
                </a:outerShdw>
              </a:effectLst>
              <a:latin typeface="Calibri" pitchFamily="34" charset="0"/>
            </a:endParaRPr>
          </a:p>
        </p:txBody>
      </p:sp>
      <p:sp>
        <p:nvSpPr>
          <p:cNvPr id="11" name="Action Button: Custom 10">
            <a:hlinkClick r:id="rId2"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2" name="Action Button: Custom 11">
            <a:hlinkClick r:id="rId3" action="ppaction://hlinksldjump" highlightClick="1"/>
          </p:cNvPr>
          <p:cNvSpPr/>
          <p:nvPr/>
        </p:nvSpPr>
        <p:spPr bwMode="auto">
          <a:xfrm>
            <a:off x="8229600" y="453390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13" name="Action Button: Home 12">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9" name="Picture 8" descr="\\STORAGE1\geoscience\Graphics Artwork\Photos\Trilobite 1.jpg"/>
          <p:cNvPicPr>
            <a:picLocks noChangeAspect="1" noChangeArrowheads="1"/>
          </p:cNvPicPr>
          <p:nvPr/>
        </p:nvPicPr>
        <p:blipFill>
          <a:blip r:embed="rId4" cstate="print"/>
          <a:srcRect/>
          <a:stretch>
            <a:fillRect/>
          </a:stretch>
        </p:blipFill>
        <p:spPr bwMode="auto">
          <a:xfrm>
            <a:off x="381000" y="1657350"/>
            <a:ext cx="2057400" cy="1628465"/>
          </a:xfrm>
          <a:prstGeom prst="rect">
            <a:avLst/>
          </a:prstGeom>
          <a:noFill/>
          <a:scene3d>
            <a:camera prst="orthographicFront"/>
            <a:lightRig rig="threePt" dir="t"/>
          </a:scene3d>
          <a:sp3d>
            <a:bevelT/>
          </a:sp3d>
        </p:spPr>
      </p:pic>
      <p:grpSp>
        <p:nvGrpSpPr>
          <p:cNvPr id="21" name="Group 20"/>
          <p:cNvGrpSpPr/>
          <p:nvPr/>
        </p:nvGrpSpPr>
        <p:grpSpPr>
          <a:xfrm>
            <a:off x="1457325" y="3486150"/>
            <a:ext cx="5586496" cy="1292225"/>
            <a:chOff x="1513004" y="3486150"/>
            <a:chExt cx="5586496" cy="1292225"/>
          </a:xfrm>
        </p:grpSpPr>
        <p:pic>
          <p:nvPicPr>
            <p:cNvPr id="1028" name="Picture 4" descr="\\STORAGE1\geoscience\Graphics Artwork\Fossil Drawings\Copy (3) of crinoid 2.jpg"/>
            <p:cNvPicPr>
              <a:picLocks noChangeAspect="1" noChangeArrowheads="1"/>
            </p:cNvPicPr>
            <p:nvPr/>
          </p:nvPicPr>
          <p:blipFill>
            <a:blip r:embed="rId5" cstate="print"/>
            <a:srcRect/>
            <a:stretch>
              <a:fillRect/>
            </a:stretch>
          </p:blipFill>
          <p:spPr bwMode="auto">
            <a:xfrm>
              <a:off x="2846504" y="3486150"/>
              <a:ext cx="2657475" cy="1292225"/>
            </a:xfrm>
            <a:prstGeom prst="rect">
              <a:avLst/>
            </a:prstGeom>
            <a:noFill/>
          </p:spPr>
        </p:pic>
        <p:cxnSp>
          <p:nvCxnSpPr>
            <p:cNvPr id="18" name="Straight Arrow Connector 17"/>
            <p:cNvCxnSpPr/>
            <p:nvPr/>
          </p:nvCxnSpPr>
          <p:spPr bwMode="auto">
            <a:xfrm flipH="1" flipV="1">
              <a:off x="5208704" y="3943350"/>
              <a:ext cx="811096" cy="228600"/>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cxnSp>
          <p:nvCxnSpPr>
            <p:cNvPr id="30" name="Straight Arrow Connector 29"/>
            <p:cNvCxnSpPr/>
            <p:nvPr/>
          </p:nvCxnSpPr>
          <p:spPr bwMode="auto">
            <a:xfrm flipV="1">
              <a:off x="1932104" y="4171950"/>
              <a:ext cx="1295400" cy="228600"/>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sp>
          <p:nvSpPr>
            <p:cNvPr id="22" name="TextBox 21"/>
            <p:cNvSpPr txBox="1"/>
            <p:nvPr/>
          </p:nvSpPr>
          <p:spPr>
            <a:xfrm>
              <a:off x="1513004" y="4276725"/>
              <a:ext cx="502061" cy="246221"/>
            </a:xfrm>
            <a:prstGeom prst="rect">
              <a:avLst/>
            </a:prstGeom>
            <a:noFill/>
          </p:spPr>
          <p:txBody>
            <a:bodyPr wrap="none" rtlCol="0">
              <a:spAutoFit/>
            </a:bodyPr>
            <a:lstStyle/>
            <a:p>
              <a:r>
                <a:rPr lang="en-US" sz="1000" b="1" dirty="0" err="1" smtClean="0">
                  <a:solidFill>
                    <a:srgbClr val="009900"/>
                  </a:solidFill>
                </a:rPr>
                <a:t>calax</a:t>
              </a:r>
              <a:endParaRPr lang="en-US" sz="1000" b="1" dirty="0">
                <a:solidFill>
                  <a:srgbClr val="009900"/>
                </a:solidFill>
              </a:endParaRPr>
            </a:p>
          </p:txBody>
        </p:sp>
        <p:sp>
          <p:nvSpPr>
            <p:cNvPr id="23" name="TextBox 22"/>
            <p:cNvSpPr txBox="1"/>
            <p:nvPr/>
          </p:nvSpPr>
          <p:spPr>
            <a:xfrm>
              <a:off x="5962650" y="4057650"/>
              <a:ext cx="1136850" cy="246221"/>
            </a:xfrm>
            <a:prstGeom prst="rect">
              <a:avLst/>
            </a:prstGeom>
            <a:noFill/>
          </p:spPr>
          <p:txBody>
            <a:bodyPr wrap="none" rtlCol="0">
              <a:spAutoFit/>
            </a:bodyPr>
            <a:lstStyle/>
            <a:p>
              <a:r>
                <a:rPr lang="en-US" sz="1000" b="1" dirty="0" smtClean="0">
                  <a:solidFill>
                    <a:srgbClr val="009900"/>
                  </a:solidFill>
                </a:rPr>
                <a:t>column or stem</a:t>
              </a:r>
              <a:endParaRPr lang="en-US" sz="1000" b="1" dirty="0">
                <a:solidFill>
                  <a:srgbClr val="009900"/>
                </a:solidFill>
              </a:endParaRPr>
            </a:p>
          </p:txBody>
        </p:sp>
      </p:grpSp>
      <p:sp>
        <p:nvSpPr>
          <p:cNvPr id="7" name="Oval Callout 6"/>
          <p:cNvSpPr/>
          <p:nvPr/>
        </p:nvSpPr>
        <p:spPr bwMode="auto">
          <a:xfrm>
            <a:off x="533400" y="2343150"/>
            <a:ext cx="1828800" cy="685800"/>
          </a:xfrm>
          <a:prstGeom prst="wedgeEllipseCallout">
            <a:avLst>
              <a:gd name="adj1" fmla="val 1992"/>
              <a:gd name="adj2" fmla="val -46901"/>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rPr>
              <a:t>Sorry,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rPr>
              <a:t>Try again!</a:t>
            </a:r>
          </a:p>
        </p:txBody>
      </p:sp>
      <p:pic>
        <p:nvPicPr>
          <p:cNvPr id="1030" name="Picture 6" descr="\\STORAGE1\geoscience\Graphics Artwork\Photos\crinoid stems 1.jpg"/>
          <p:cNvPicPr>
            <a:picLocks noChangeAspect="1" noChangeArrowheads="1"/>
          </p:cNvPicPr>
          <p:nvPr/>
        </p:nvPicPr>
        <p:blipFill>
          <a:blip r:embed="rId6" cstate="print"/>
          <a:srcRect/>
          <a:stretch>
            <a:fillRect/>
          </a:stretch>
        </p:blipFill>
        <p:spPr bwMode="auto">
          <a:xfrm rot="16200000">
            <a:off x="3264073" y="1365077"/>
            <a:ext cx="1676400" cy="2260946"/>
          </a:xfrm>
          <a:prstGeom prst="rect">
            <a:avLst/>
          </a:prstGeom>
          <a:noFill/>
          <a:scene3d>
            <a:camera prst="orthographicFront"/>
            <a:lightRig rig="threePt" dir="t"/>
          </a:scene3d>
          <a:sp3d>
            <a:bevelT/>
          </a:sp3d>
        </p:spPr>
      </p:pic>
      <p:sp>
        <p:nvSpPr>
          <p:cNvPr id="9" name="Oval Callout 8"/>
          <p:cNvSpPr/>
          <p:nvPr/>
        </p:nvSpPr>
        <p:spPr bwMode="auto">
          <a:xfrm>
            <a:off x="3068521" y="2409825"/>
            <a:ext cx="1981200" cy="838200"/>
          </a:xfrm>
          <a:prstGeom prst="wedgeEllipseCallout">
            <a:avLst>
              <a:gd name="adj1" fmla="val -16758"/>
              <a:gd name="adj2" fmla="val 44766"/>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9900"/>
                </a:solidFill>
                <a:effectLst/>
                <a:latin typeface="Calibri" pitchFamily="34" charset="0"/>
              </a:rPr>
              <a:t>Correct!</a:t>
            </a:r>
          </a:p>
          <a:p>
            <a:pPr algn="ctr" eaLnBrk="0" fontAlgn="base" hangingPunct="0">
              <a:spcBef>
                <a:spcPct val="0"/>
              </a:spcBef>
              <a:spcAft>
                <a:spcPct val="0"/>
              </a:spcAft>
            </a:pPr>
            <a:r>
              <a:rPr lang="en-US" sz="800" b="1" dirty="0" smtClean="0">
                <a:solidFill>
                  <a:srgbClr val="009900"/>
                </a:solidFill>
                <a:latin typeface="Calibri" pitchFamily="34" charset="0"/>
              </a:rPr>
              <a:t>The illustration will give you a better idea what I looked like when I was  alive</a:t>
            </a:r>
            <a:endParaRPr lang="en-US" sz="800" dirty="0" smtClean="0">
              <a:solidFill>
                <a:srgbClr val="009900"/>
              </a:solidFill>
              <a:latin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bg1">
                  <a:lumMod val="50000"/>
                </a:schemeClr>
              </a:solidFill>
              <a:effectLst/>
              <a:latin typeface="Arial" charset="0"/>
            </a:endParaRPr>
          </a:p>
        </p:txBody>
      </p:sp>
      <p:pic>
        <p:nvPicPr>
          <p:cNvPr id="1027" name="Picture 3" descr="C:\AAAAAAA\1repine\pictures\crinoids 1.jpg"/>
          <p:cNvPicPr>
            <a:picLocks noChangeAspect="1" noChangeArrowheads="1"/>
          </p:cNvPicPr>
          <p:nvPr/>
        </p:nvPicPr>
        <p:blipFill>
          <a:blip r:embed="rId7" cstate="print"/>
          <a:srcRect/>
          <a:stretch>
            <a:fillRect/>
          </a:stretch>
        </p:blipFill>
        <p:spPr bwMode="auto">
          <a:xfrm>
            <a:off x="5638800" y="1657350"/>
            <a:ext cx="2057400" cy="1752600"/>
          </a:xfrm>
          <a:prstGeom prst="rect">
            <a:avLst/>
          </a:prstGeom>
          <a:noFill/>
        </p:spPr>
      </p:pic>
      <p:sp>
        <p:nvSpPr>
          <p:cNvPr id="10" name="Oval Callout 9"/>
          <p:cNvSpPr/>
          <p:nvPr/>
        </p:nvSpPr>
        <p:spPr bwMode="auto">
          <a:xfrm>
            <a:off x="5791200" y="2467285"/>
            <a:ext cx="1828800" cy="457200"/>
          </a:xfrm>
          <a:prstGeom prst="wedgeEllipseCallout">
            <a:avLst>
              <a:gd name="adj1" fmla="val 1992"/>
              <a:gd name="adj2" fmla="val -42734"/>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9900"/>
                </a:solidFill>
                <a:effectLst/>
                <a:latin typeface="Calibri" pitchFamily="34" charset="0"/>
              </a:rPr>
              <a:t>Correct!</a:t>
            </a: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030"/>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9"/>
                                        </p:tgtEl>
                                        <p:attrNameLst>
                                          <p:attrName>style.visibility</p:attrName>
                                        </p:attrNameLst>
                                      </p:cBhvr>
                                      <p:to>
                                        <p:strVal val="visible"/>
                                      </p:to>
                                    </p:set>
                                  </p:childTnLst>
                                </p:cTn>
                              </p:par>
                              <p:par>
                                <p:cTn id="7" presetID="11" presetClass="entr" presetSubtype="0" fill="hold" nodeType="withEffect">
                                  <p:stCondLst>
                                    <p:cond delay="0"/>
                                  </p:stCondLst>
                                  <p:childTnLst>
                                    <p:set>
                                      <p:cBhvr>
                                        <p:cTn id="8" dur="5000">
                                          <p:stCondLst>
                                            <p:cond delay="0"/>
                                          </p:stCondLst>
                                        </p:cTn>
                                        <p:tgtEl>
                                          <p:spTgt spid="21"/>
                                        </p:tgtEl>
                                        <p:attrNameLst>
                                          <p:attrName>style.visibility</p:attrName>
                                        </p:attrNameLst>
                                      </p:cBhvr>
                                      <p:to>
                                        <p:strVal val="visible"/>
                                      </p:to>
                                    </p:set>
                                  </p:childTnLst>
                                </p:cTn>
                              </p:par>
                              <p:par>
                                <p:cTn id="9" presetID="11" presetClass="entr" presetSubtype="0" fill="hold" nodeType="withEffect">
                                  <p:stCondLst>
                                    <p:cond delay="0"/>
                                  </p:stCondLst>
                                  <p:childTnLst>
                                    <p:set>
                                      <p:cBhvr>
                                        <p:cTn id="10" dur="1000">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030"/>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11" presetClass="entr" presetSubtype="0" fill="hold" grpId="0" nodeType="clickEffect">
                                  <p:stCondLst>
                                    <p:cond delay="0"/>
                                  </p:stCondLst>
                                  <p:childTnLst>
                                    <p:set>
                                      <p:cBhvr>
                                        <p:cTn id="15" dur="2000">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1027"/>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clickEffect">
                                  <p:stCondLst>
                                    <p:cond delay="0"/>
                                  </p:stCondLst>
                                  <p:childTnLst>
                                    <p:set>
                                      <p:cBhvr>
                                        <p:cTn id="20" dur="1000">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027"/>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50"/>
            <a:ext cx="7848600" cy="838200"/>
          </a:xfrm>
        </p:spPr>
        <p:txBody>
          <a:bodyPr/>
          <a:lstStyle/>
          <a:p>
            <a:r>
              <a:rPr lang="en-US" sz="1200" dirty="0" smtClean="0">
                <a:solidFill>
                  <a:srgbClr val="B73B09"/>
                </a:solidFill>
                <a:effectLst>
                  <a:outerShdw blurRad="38100" dist="38100" dir="2700000" algn="tl">
                    <a:srgbClr val="000000">
                      <a:alpha val="43137"/>
                    </a:srgbClr>
                  </a:outerShdw>
                </a:effectLst>
                <a:latin typeface="Calibri" pitchFamily="34" charset="0"/>
              </a:rPr>
              <a:t>I am a BLASTOID. Sometimes I am mistaken for a </a:t>
            </a:r>
            <a:r>
              <a:rPr lang="en-US" sz="1200" dirty="0" err="1" smtClean="0">
                <a:solidFill>
                  <a:srgbClr val="B73B09"/>
                </a:solidFill>
                <a:effectLst>
                  <a:outerShdw blurRad="38100" dist="38100" dir="2700000" algn="tl">
                    <a:srgbClr val="000000">
                      <a:alpha val="43137"/>
                    </a:srgbClr>
                  </a:outerShdw>
                </a:effectLst>
                <a:latin typeface="Calibri" pitchFamily="34" charset="0"/>
              </a:rPr>
              <a:t>crinoid</a:t>
            </a:r>
            <a:r>
              <a:rPr lang="en-US" sz="1200" dirty="0" smtClean="0">
                <a:solidFill>
                  <a:srgbClr val="B73B09"/>
                </a:solidFill>
                <a:effectLst>
                  <a:outerShdw blurRad="38100" dist="38100" dir="2700000" algn="tl">
                    <a:srgbClr val="000000">
                      <a:alpha val="43137"/>
                    </a:srgbClr>
                  </a:outerShdw>
                </a:effectLst>
                <a:latin typeface="Calibri" pitchFamily="34" charset="0"/>
              </a:rPr>
              <a:t> calyx because I am also attached to the sea floor by a stem. However, I am a very different animal. The clue to identifying me it to look for the pentagonal (five-part) symmetry. </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smtClean="0">
                <a:solidFill>
                  <a:srgbClr val="B73B09"/>
                </a:solidFill>
                <a:effectLst>
                  <a:outerShdw blurRad="38100" dist="38100" dir="2700000" algn="tl">
                    <a:srgbClr val="000000">
                      <a:alpha val="43137"/>
                    </a:srgbClr>
                  </a:outerShdw>
                </a:effectLst>
                <a:latin typeface="Calibri" pitchFamily="34" charset="0"/>
              </a:rPr>
              <a:t>I am another indicator that the rock I am found in originated in a salt water environment.</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a:solidFill>
                  <a:srgbClr val="B73B09"/>
                </a:solidFill>
                <a:effectLst>
                  <a:outerShdw blurRad="38100" dist="38100" dir="2700000" algn="tl">
                    <a:srgbClr val="000000">
                      <a:alpha val="43137"/>
                    </a:srgbClr>
                  </a:outerShdw>
                </a:effectLst>
                <a:latin typeface="Calibri" pitchFamily="34" charset="0"/>
              </a:rPr>
              <a:t/>
            </a:r>
            <a:br>
              <a:rPr lang="en-US" sz="1200" dirty="0">
                <a:solidFill>
                  <a:srgbClr val="B73B09"/>
                </a:solidFill>
                <a:effectLst>
                  <a:outerShdw blurRad="38100" dist="38100" dir="2700000" algn="tl">
                    <a:srgbClr val="000000">
                      <a:alpha val="43137"/>
                    </a:srgbClr>
                  </a:outerShdw>
                </a:effectLst>
                <a:latin typeface="Calibri" pitchFamily="34" charset="0"/>
              </a:rPr>
            </a:br>
            <a:r>
              <a:rPr lang="en-US" sz="1200" dirty="0" smtClean="0">
                <a:solidFill>
                  <a:srgbClr val="B73B09"/>
                </a:solidFill>
                <a:effectLst>
                  <a:outerShdw blurRad="38100" dist="38100" dir="2700000" algn="tl">
                    <a:srgbClr val="000000">
                      <a:alpha val="43137"/>
                    </a:srgbClr>
                  </a:outerShdw>
                </a:effectLst>
                <a:latin typeface="Calibri" pitchFamily="34" charset="0"/>
              </a:rPr>
              <a:t>Which of these fossils am I? (There may be more than one correct answer.)</a:t>
            </a:r>
            <a:endParaRPr lang="en-US" sz="1200" dirty="0">
              <a:solidFill>
                <a:srgbClr val="B73B09"/>
              </a:solidFill>
              <a:effectLst>
                <a:outerShdw blurRad="38100" dist="38100" dir="2700000" algn="tl">
                  <a:srgbClr val="000000">
                    <a:alpha val="43137"/>
                  </a:srgbClr>
                </a:outerShdw>
              </a:effectLst>
              <a:latin typeface="Calibri" pitchFamily="34" charset="0"/>
            </a:endParaRPr>
          </a:p>
        </p:txBody>
      </p:sp>
      <p:sp>
        <p:nvSpPr>
          <p:cNvPr id="11" name="Action Button: Custom 10">
            <a:hlinkClick r:id="rId2"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2" name="Action Button: Custom 11">
            <a:hlinkClick r:id="rId3"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13" name="Action Button: Home 12">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6" name="Picture 15" descr="blastoid cropped image.jpg"/>
          <p:cNvPicPr>
            <a:picLocks noChangeAspect="1"/>
          </p:cNvPicPr>
          <p:nvPr/>
        </p:nvPicPr>
        <p:blipFill>
          <a:blip r:embed="rId4" cstate="print"/>
          <a:stretch>
            <a:fillRect/>
          </a:stretch>
        </p:blipFill>
        <p:spPr>
          <a:xfrm>
            <a:off x="304800" y="1428750"/>
            <a:ext cx="2078010" cy="1828800"/>
          </a:xfrm>
          <a:prstGeom prst="rect">
            <a:avLst/>
          </a:prstGeom>
          <a:scene3d>
            <a:camera prst="orthographicFront"/>
            <a:lightRig rig="threePt" dir="t"/>
          </a:scene3d>
          <a:sp3d>
            <a:bevelT/>
          </a:sp3d>
        </p:spPr>
      </p:pic>
      <p:pic>
        <p:nvPicPr>
          <p:cNvPr id="19" name="Picture 18" descr="blastoid.jpg"/>
          <p:cNvPicPr>
            <a:picLocks noChangeAspect="1"/>
          </p:cNvPicPr>
          <p:nvPr/>
        </p:nvPicPr>
        <p:blipFill>
          <a:blip r:embed="rId5" cstate="print"/>
          <a:srcRect b="30310"/>
          <a:stretch>
            <a:fillRect/>
          </a:stretch>
        </p:blipFill>
        <p:spPr>
          <a:xfrm>
            <a:off x="419100" y="3138237"/>
            <a:ext cx="1828800" cy="1871913"/>
          </a:xfrm>
          <a:prstGeom prst="rect">
            <a:avLst/>
          </a:prstGeom>
        </p:spPr>
      </p:pic>
      <p:pic>
        <p:nvPicPr>
          <p:cNvPr id="20" name="Picture 4" descr="\\STORAGE1\geoscience\Graphics Artwork\Photos\Stomatolite 2.jpg"/>
          <p:cNvPicPr>
            <a:picLocks noChangeAspect="1" noChangeArrowheads="1"/>
          </p:cNvPicPr>
          <p:nvPr/>
        </p:nvPicPr>
        <p:blipFill>
          <a:blip r:embed="rId6" cstate="print"/>
          <a:srcRect/>
          <a:stretch>
            <a:fillRect/>
          </a:stretch>
        </p:blipFill>
        <p:spPr bwMode="auto">
          <a:xfrm rot="10800000">
            <a:off x="5638800" y="1504950"/>
            <a:ext cx="2241722" cy="1707536"/>
          </a:xfrm>
          <a:prstGeom prst="rect">
            <a:avLst/>
          </a:prstGeom>
          <a:noFill/>
          <a:scene3d>
            <a:camera prst="orthographicFront"/>
            <a:lightRig rig="threePt" dir="t"/>
          </a:scene3d>
          <a:sp3d>
            <a:bevelT/>
          </a:sp3d>
        </p:spPr>
      </p:pic>
      <p:pic>
        <p:nvPicPr>
          <p:cNvPr id="21" name="Picture 20" descr="DSC00195.JPG"/>
          <p:cNvPicPr>
            <a:picLocks noChangeAspect="1"/>
          </p:cNvPicPr>
          <p:nvPr/>
        </p:nvPicPr>
        <p:blipFill>
          <a:blip r:embed="rId7" cstate="print"/>
          <a:srcRect l="49927" t="40780" r="17716" b="15024"/>
          <a:stretch>
            <a:fillRect/>
          </a:stretch>
        </p:blipFill>
        <p:spPr>
          <a:xfrm>
            <a:off x="3048000" y="1428750"/>
            <a:ext cx="1837004" cy="1882749"/>
          </a:xfrm>
          <a:prstGeom prst="rect">
            <a:avLst/>
          </a:prstGeom>
          <a:noFill/>
          <a:ln>
            <a:noFill/>
          </a:ln>
          <a:scene3d>
            <a:camera prst="orthographicFront"/>
            <a:lightRig rig="threePt" dir="t"/>
          </a:scene3d>
          <a:sp3d>
            <a:bevelT/>
          </a:sp3d>
        </p:spPr>
      </p:pic>
      <p:sp>
        <p:nvSpPr>
          <p:cNvPr id="10" name="Oval Callout 9"/>
          <p:cNvSpPr/>
          <p:nvPr/>
        </p:nvSpPr>
        <p:spPr bwMode="auto">
          <a:xfrm>
            <a:off x="381000" y="1990725"/>
            <a:ext cx="1828800" cy="762000"/>
          </a:xfrm>
          <a:prstGeom prst="wedgeEllipseCallout">
            <a:avLst>
              <a:gd name="adj1" fmla="val -25612"/>
              <a:gd name="adj2" fmla="val 40599"/>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9900"/>
                </a:solidFill>
                <a:effectLst/>
                <a:latin typeface="Calibri" pitchFamily="34" charset="0"/>
              </a:rPr>
              <a:t>Correct!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9900"/>
                </a:solidFill>
                <a:effectLst/>
                <a:latin typeface="Arial" charset="0"/>
              </a:rPr>
              <a:t>Here’s another </a:t>
            </a:r>
            <a:r>
              <a:rPr kumimoji="0" lang="en-US" sz="1000" b="1" i="0" u="none" strike="noStrike" cap="none" normalizeH="0" baseline="0" dirty="0" err="1" smtClean="0">
                <a:ln>
                  <a:noFill/>
                </a:ln>
                <a:solidFill>
                  <a:srgbClr val="009900"/>
                </a:solidFill>
                <a:effectLst/>
                <a:latin typeface="Arial" charset="0"/>
              </a:rPr>
              <a:t>blastoid</a:t>
            </a:r>
            <a:r>
              <a:rPr kumimoji="0" lang="en-US" sz="1000" b="1" i="0" u="none" strike="noStrike" cap="none" normalizeH="0" baseline="0" dirty="0" smtClean="0">
                <a:ln>
                  <a:noFill/>
                </a:ln>
                <a:solidFill>
                  <a:srgbClr val="009900"/>
                </a:solidFill>
                <a:effectLst/>
                <a:latin typeface="Arial" charset="0"/>
              </a:rPr>
              <a:t> fossil</a:t>
            </a:r>
            <a:r>
              <a:rPr kumimoji="0" lang="en-US" sz="1000" b="1" i="0" u="none" strike="noStrike" cap="none" normalizeH="0" baseline="0" dirty="0" smtClean="0">
                <a:ln>
                  <a:noFill/>
                </a:ln>
                <a:solidFill>
                  <a:schemeClr val="bg1">
                    <a:lumMod val="50000"/>
                  </a:schemeClr>
                </a:solidFill>
                <a:effectLst/>
                <a:latin typeface="Arial" charset="0"/>
              </a:rPr>
              <a:t> </a:t>
            </a:r>
          </a:p>
        </p:txBody>
      </p:sp>
      <p:sp>
        <p:nvSpPr>
          <p:cNvPr id="9" name="Oval Callout 8"/>
          <p:cNvSpPr/>
          <p:nvPr/>
        </p:nvSpPr>
        <p:spPr bwMode="auto">
          <a:xfrm>
            <a:off x="5848350" y="2038350"/>
            <a:ext cx="1828800" cy="685800"/>
          </a:xfrm>
          <a:prstGeom prst="wedgeEllipseCallout">
            <a:avLst>
              <a:gd name="adj1" fmla="val -26133"/>
              <a:gd name="adj2" fmla="val 42682"/>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Sorry,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Try again!</a:t>
            </a:r>
          </a:p>
        </p:txBody>
      </p:sp>
      <p:sp>
        <p:nvSpPr>
          <p:cNvPr id="7" name="Oval Callout 6"/>
          <p:cNvSpPr/>
          <p:nvPr/>
        </p:nvSpPr>
        <p:spPr bwMode="auto">
          <a:xfrm>
            <a:off x="3038475" y="2038350"/>
            <a:ext cx="1828800" cy="685800"/>
          </a:xfrm>
          <a:prstGeom prst="wedgeEllipseCallout">
            <a:avLst>
              <a:gd name="adj1" fmla="val -23529"/>
              <a:gd name="adj2" fmla="val 42682"/>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Sorry,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Try again!</a:t>
            </a: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10"/>
                                        </p:tgtEl>
                                        <p:attrNameLst>
                                          <p:attrName>style.visibility</p:attrName>
                                        </p:attrNameLst>
                                      </p:cBhvr>
                                      <p:to>
                                        <p:strVal val="visible"/>
                                      </p:to>
                                    </p:set>
                                  </p:childTnLst>
                                </p:cTn>
                              </p:par>
                              <p:par>
                                <p:cTn id="7" presetID="11" presetClass="entr" presetSubtype="0" fill="hold" nodeType="withEffect">
                                  <p:stCondLst>
                                    <p:cond delay="0"/>
                                  </p:stCondLst>
                                  <p:childTnLst>
                                    <p:set>
                                      <p:cBhvr>
                                        <p:cTn id="8" dur="2000">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11" presetClass="entr" presetSubtype="0" fill="hold" grpId="0" nodeType="clickEffect">
                                  <p:stCondLst>
                                    <p:cond delay="0"/>
                                  </p:stCondLst>
                                  <p:childTnLst>
                                    <p:set>
                                      <p:cBhvr>
                                        <p:cTn id="13" dur="2000">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1" presetClass="entr" presetSubtype="0" fill="hold" grpId="0" nodeType="clickEffect">
                                  <p:stCondLst>
                                    <p:cond delay="0"/>
                                  </p:stCondLst>
                                  <p:childTnLst>
                                    <p:set>
                                      <p:cBhvr>
                                        <p:cTn id="18" dur="2000">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0" grpId="0" animBg="1" autoUpdateAnimBg="0"/>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
            <a:ext cx="7848600" cy="1371600"/>
          </a:xfrm>
        </p:spPr>
        <p:txBody>
          <a:bodyPr anchor="t"/>
          <a:lstStyle/>
          <a:p>
            <a:r>
              <a:rPr lang="en-US" sz="1200" dirty="0" smtClean="0">
                <a:solidFill>
                  <a:srgbClr val="B73B09"/>
                </a:solidFill>
                <a:effectLst>
                  <a:outerShdw blurRad="38100" dist="38100" dir="2700000" algn="tl">
                    <a:srgbClr val="000000">
                      <a:alpha val="43137"/>
                    </a:srgbClr>
                  </a:outerShdw>
                </a:effectLst>
                <a:latin typeface="Calibri" pitchFamily="34" charset="0"/>
              </a:rPr>
              <a:t>I am a TRILOBITE. My most distinguishing characteristic is my three-part (tri) body structure: a head, a thorax, and a tail. I can be found more frequently in the sedimentary rocks located in the Eastern Panhandle and along the Virginia-West Virginia border. I can be hard to identify if I am rolled </a:t>
            </a:r>
            <a:r>
              <a:rPr lang="en-US" sz="1200" dirty="0" smtClean="0">
                <a:solidFill>
                  <a:srgbClr val="B73B09"/>
                </a:solidFill>
                <a:effectLst>
                  <a:outerShdw blurRad="38100" dist="38100" dir="2700000" algn="tl">
                    <a:srgbClr val="000000">
                      <a:alpha val="43137"/>
                    </a:srgbClr>
                  </a:outerShdw>
                </a:effectLst>
                <a:latin typeface="Calibri" pitchFamily="34" charset="0"/>
              </a:rPr>
              <a:t>up. </a:t>
            </a:r>
            <a:r>
              <a:rPr lang="en-US" sz="1200" dirty="0" smtClean="0">
                <a:solidFill>
                  <a:srgbClr val="B73B09"/>
                </a:solidFill>
                <a:effectLst>
                  <a:outerShdw blurRad="38100" dist="38100" dir="2700000" algn="tl">
                    <a:srgbClr val="000000">
                      <a:alpha val="43137"/>
                    </a:srgbClr>
                  </a:outerShdw>
                </a:effectLst>
                <a:latin typeface="Calibri" pitchFamily="34" charset="0"/>
              </a:rPr>
              <a:t>If you look real close, you will find two small eyes on my head. I lived in salt water so my presence indicates that the rock formed in an ocean environment.</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a:solidFill>
                  <a:srgbClr val="B73B09"/>
                </a:solidFill>
                <a:effectLst>
                  <a:outerShdw blurRad="38100" dist="38100" dir="2700000" algn="tl">
                    <a:srgbClr val="000000">
                      <a:alpha val="43137"/>
                    </a:srgbClr>
                  </a:outerShdw>
                </a:effectLst>
                <a:latin typeface="Calibri" pitchFamily="34" charset="0"/>
              </a:rPr>
              <a:t/>
            </a:r>
            <a:br>
              <a:rPr lang="en-US" sz="1200" dirty="0">
                <a:solidFill>
                  <a:srgbClr val="B73B09"/>
                </a:solidFill>
                <a:effectLst>
                  <a:outerShdw blurRad="38100" dist="38100" dir="2700000" algn="tl">
                    <a:srgbClr val="000000">
                      <a:alpha val="43137"/>
                    </a:srgbClr>
                  </a:outerShdw>
                </a:effectLst>
                <a:latin typeface="Calibri" pitchFamily="34" charset="0"/>
              </a:rPr>
            </a:br>
            <a:r>
              <a:rPr lang="en-US" sz="1200" dirty="0" smtClean="0">
                <a:solidFill>
                  <a:srgbClr val="B73B09"/>
                </a:solidFill>
                <a:effectLst>
                  <a:outerShdw blurRad="38100" dist="38100" dir="2700000" algn="tl">
                    <a:srgbClr val="000000">
                      <a:alpha val="43137"/>
                    </a:srgbClr>
                  </a:outerShdw>
                </a:effectLst>
                <a:latin typeface="Calibri" pitchFamily="34" charset="0"/>
              </a:rPr>
              <a:t> Which of these fossils am I? (There may be more than one correct answer.)</a:t>
            </a:r>
            <a:endParaRPr lang="en-US" sz="1200" dirty="0">
              <a:solidFill>
                <a:srgbClr val="B73B09"/>
              </a:solidFill>
              <a:effectLst>
                <a:outerShdw blurRad="38100" dist="38100" dir="2700000" algn="tl">
                  <a:srgbClr val="000000">
                    <a:alpha val="43137"/>
                  </a:srgbClr>
                </a:outerShdw>
              </a:effectLst>
              <a:latin typeface="Calibri" pitchFamily="34" charset="0"/>
            </a:endParaRPr>
          </a:p>
        </p:txBody>
      </p:sp>
      <p:sp>
        <p:nvSpPr>
          <p:cNvPr id="21" name="Action Button: Custom 20">
            <a:hlinkClick r:id="rId2"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22" name="Action Button: Custom 21">
            <a:hlinkClick r:id="rId3"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23" name="Action Button: Home 22">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075" name="Picture 3" descr="\\STORAGE1\geoscience\Graphics Artwork\Photos\trilobite 2.jpg"/>
          <p:cNvPicPr>
            <a:picLocks noChangeAspect="1" noChangeArrowheads="1"/>
          </p:cNvPicPr>
          <p:nvPr/>
        </p:nvPicPr>
        <p:blipFill>
          <a:blip r:embed="rId4" cstate="print"/>
          <a:srcRect/>
          <a:stretch>
            <a:fillRect/>
          </a:stretch>
        </p:blipFill>
        <p:spPr bwMode="auto">
          <a:xfrm>
            <a:off x="5562600" y="1504950"/>
            <a:ext cx="1984826" cy="1541037"/>
          </a:xfrm>
          <a:prstGeom prst="rect">
            <a:avLst/>
          </a:prstGeom>
          <a:noFill/>
          <a:scene3d>
            <a:camera prst="orthographicFront"/>
            <a:lightRig rig="threePt" dir="t"/>
          </a:scene3d>
          <a:sp3d>
            <a:bevelT/>
          </a:sp3d>
        </p:spPr>
      </p:pic>
      <p:pic>
        <p:nvPicPr>
          <p:cNvPr id="3078" name="Picture 6" descr="\\STORAGE1\geoscience\Graphics Artwork\Photos\blastoid.jpg"/>
          <p:cNvPicPr>
            <a:picLocks noChangeAspect="1" noChangeArrowheads="1"/>
          </p:cNvPicPr>
          <p:nvPr/>
        </p:nvPicPr>
        <p:blipFill>
          <a:blip r:embed="rId5" cstate="print"/>
          <a:srcRect/>
          <a:stretch>
            <a:fillRect/>
          </a:stretch>
        </p:blipFill>
        <p:spPr bwMode="auto">
          <a:xfrm>
            <a:off x="609600" y="1504950"/>
            <a:ext cx="2133600" cy="1601789"/>
          </a:xfrm>
          <a:prstGeom prst="rect">
            <a:avLst/>
          </a:prstGeom>
          <a:noFill/>
          <a:scene3d>
            <a:camera prst="orthographicFront"/>
            <a:lightRig rig="threePt" dir="t"/>
          </a:scene3d>
          <a:sp3d>
            <a:bevelT/>
          </a:sp3d>
        </p:spPr>
      </p:pic>
      <p:pic>
        <p:nvPicPr>
          <p:cNvPr id="3080" name="Picture 8" descr="\\STORAGE1\geoscience\Graphics Artwork\Photos\Trilobite 1.jpg"/>
          <p:cNvPicPr>
            <a:picLocks noChangeAspect="1" noChangeArrowheads="1"/>
          </p:cNvPicPr>
          <p:nvPr/>
        </p:nvPicPr>
        <p:blipFill>
          <a:blip r:embed="rId6" cstate="print"/>
          <a:srcRect/>
          <a:stretch>
            <a:fillRect/>
          </a:stretch>
        </p:blipFill>
        <p:spPr bwMode="auto">
          <a:xfrm>
            <a:off x="3124200" y="1504950"/>
            <a:ext cx="2057400" cy="1628465"/>
          </a:xfrm>
          <a:prstGeom prst="rect">
            <a:avLst/>
          </a:prstGeom>
          <a:noFill/>
          <a:scene3d>
            <a:camera prst="orthographicFront"/>
            <a:lightRig rig="threePt" dir="t"/>
          </a:scene3d>
          <a:sp3d>
            <a:bevelT/>
          </a:sp3d>
        </p:spPr>
      </p:pic>
      <p:sp>
        <p:nvSpPr>
          <p:cNvPr id="16" name="Oval Callout 15"/>
          <p:cNvSpPr/>
          <p:nvPr/>
        </p:nvSpPr>
        <p:spPr bwMode="auto">
          <a:xfrm>
            <a:off x="762000" y="2038350"/>
            <a:ext cx="1828800" cy="609600"/>
          </a:xfrm>
          <a:prstGeom prst="wedgeEllipseCallout">
            <a:avLst>
              <a:gd name="adj1" fmla="val -22487"/>
              <a:gd name="adj2" fmla="val 42682"/>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Sorry,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Try again!</a:t>
            </a:r>
          </a:p>
        </p:txBody>
      </p:sp>
      <p:sp>
        <p:nvSpPr>
          <p:cNvPr id="20" name="Oval Callout 19"/>
          <p:cNvSpPr/>
          <p:nvPr/>
        </p:nvSpPr>
        <p:spPr bwMode="auto">
          <a:xfrm>
            <a:off x="3276600" y="2114550"/>
            <a:ext cx="1828800" cy="533400"/>
          </a:xfrm>
          <a:prstGeom prst="wedgeEllipseCallout">
            <a:avLst>
              <a:gd name="adj1" fmla="val -24049"/>
              <a:gd name="adj2" fmla="val 38516"/>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9900"/>
                </a:solidFill>
                <a:effectLst/>
                <a:latin typeface="Calibri" pitchFamily="34" charset="0"/>
              </a:rPr>
              <a:t>Correct!</a:t>
            </a:r>
          </a:p>
        </p:txBody>
      </p:sp>
      <p:grpSp>
        <p:nvGrpSpPr>
          <p:cNvPr id="34" name="Group 33"/>
          <p:cNvGrpSpPr/>
          <p:nvPr/>
        </p:nvGrpSpPr>
        <p:grpSpPr>
          <a:xfrm>
            <a:off x="5257800" y="1885950"/>
            <a:ext cx="2829910" cy="3200400"/>
            <a:chOff x="5257800" y="1943100"/>
            <a:chExt cx="2829910" cy="3200400"/>
          </a:xfrm>
        </p:grpSpPr>
        <p:pic>
          <p:nvPicPr>
            <p:cNvPr id="24" name="Picture 23" descr="Trilobite Drawing 2.jpg"/>
            <p:cNvPicPr>
              <a:picLocks noChangeAspect="1"/>
            </p:cNvPicPr>
            <p:nvPr/>
          </p:nvPicPr>
          <p:blipFill>
            <a:blip r:embed="rId7" cstate="print"/>
            <a:stretch>
              <a:fillRect/>
            </a:stretch>
          </p:blipFill>
          <p:spPr>
            <a:xfrm>
              <a:off x="5257800" y="3151907"/>
              <a:ext cx="1046333" cy="1991593"/>
            </a:xfrm>
            <a:prstGeom prst="rect">
              <a:avLst/>
            </a:prstGeom>
          </p:spPr>
        </p:pic>
        <p:sp>
          <p:nvSpPr>
            <p:cNvPr id="18" name="Oval Callout 17"/>
            <p:cNvSpPr/>
            <p:nvPr/>
          </p:nvSpPr>
          <p:spPr bwMode="auto">
            <a:xfrm>
              <a:off x="5638800" y="1943100"/>
              <a:ext cx="1905000" cy="762000"/>
            </a:xfrm>
            <a:prstGeom prst="wedgeEllipseCallout">
              <a:avLst>
                <a:gd name="adj1" fmla="val -22487"/>
                <a:gd name="adj2" fmla="val 44766"/>
              </a:avLst>
            </a:prstGeom>
            <a:solidFill>
              <a:srgbClr val="FFFFFF">
                <a:alpha val="6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9900"/>
                  </a:solidFill>
                  <a:effectLst/>
                  <a:latin typeface="Calibri" pitchFamily="34" charset="0"/>
                </a:rPr>
                <a:t>Correct!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9900"/>
                  </a:solidFill>
                  <a:effectLst/>
                  <a:latin typeface="Calibri" pitchFamily="34" charset="0"/>
                </a:rPr>
                <a:t>If you unrolled me I might look like this!</a:t>
              </a:r>
            </a:p>
          </p:txBody>
        </p:sp>
        <p:sp>
          <p:nvSpPr>
            <p:cNvPr id="25" name="TextBox 24"/>
            <p:cNvSpPr txBox="1"/>
            <p:nvPr/>
          </p:nvSpPr>
          <p:spPr>
            <a:xfrm>
              <a:off x="6705600" y="3333750"/>
              <a:ext cx="1382110" cy="1384995"/>
            </a:xfrm>
            <a:prstGeom prst="rect">
              <a:avLst/>
            </a:prstGeom>
            <a:noFill/>
          </p:spPr>
          <p:txBody>
            <a:bodyPr wrap="none" rtlCol="0">
              <a:spAutoFit/>
            </a:bodyPr>
            <a:lstStyle/>
            <a:p>
              <a:r>
                <a:rPr lang="en-US" sz="1200" b="1" dirty="0" smtClean="0">
                  <a:solidFill>
                    <a:srgbClr val="009900"/>
                  </a:solidFill>
                </a:rPr>
                <a:t>Head (</a:t>
              </a:r>
              <a:r>
                <a:rPr lang="en-US" sz="1200" b="1" dirty="0" err="1" smtClean="0">
                  <a:solidFill>
                    <a:srgbClr val="009900"/>
                  </a:solidFill>
                </a:rPr>
                <a:t>cehpalon</a:t>
              </a:r>
              <a:r>
                <a:rPr lang="en-US" sz="1200" b="1" dirty="0" smtClean="0">
                  <a:solidFill>
                    <a:srgbClr val="009900"/>
                  </a:solidFill>
                </a:rPr>
                <a:t>)</a:t>
              </a:r>
            </a:p>
            <a:p>
              <a:endParaRPr lang="en-US" sz="1200" b="1" dirty="0" smtClean="0">
                <a:solidFill>
                  <a:srgbClr val="009900"/>
                </a:solidFill>
              </a:endParaRPr>
            </a:p>
            <a:p>
              <a:r>
                <a:rPr lang="en-US" sz="1200" b="1" dirty="0" smtClean="0">
                  <a:solidFill>
                    <a:srgbClr val="009900"/>
                  </a:solidFill>
                </a:rPr>
                <a:t>Eye</a:t>
              </a:r>
            </a:p>
            <a:p>
              <a:endParaRPr lang="en-US" sz="1200" b="1" dirty="0" smtClean="0">
                <a:solidFill>
                  <a:srgbClr val="009900"/>
                </a:solidFill>
              </a:endParaRPr>
            </a:p>
            <a:p>
              <a:r>
                <a:rPr lang="en-US" sz="1200" b="1" dirty="0" smtClean="0">
                  <a:solidFill>
                    <a:srgbClr val="009900"/>
                  </a:solidFill>
                </a:rPr>
                <a:t>Thorax</a:t>
              </a:r>
            </a:p>
            <a:p>
              <a:endParaRPr lang="en-US" sz="1200" b="1" dirty="0" smtClean="0">
                <a:solidFill>
                  <a:srgbClr val="009900"/>
                </a:solidFill>
              </a:endParaRPr>
            </a:p>
            <a:p>
              <a:r>
                <a:rPr lang="en-US" sz="1200" b="1" dirty="0" smtClean="0">
                  <a:solidFill>
                    <a:srgbClr val="009900"/>
                  </a:solidFill>
                </a:rPr>
                <a:t>Tail (</a:t>
              </a:r>
              <a:r>
                <a:rPr lang="en-US" sz="1200" b="1" dirty="0" err="1" smtClean="0">
                  <a:solidFill>
                    <a:srgbClr val="009900"/>
                  </a:solidFill>
                </a:rPr>
                <a:t>pygidium</a:t>
              </a:r>
              <a:r>
                <a:rPr lang="en-US" sz="1200" b="1" dirty="0" smtClean="0">
                  <a:solidFill>
                    <a:srgbClr val="009900"/>
                  </a:solidFill>
                </a:rPr>
                <a:t>)</a:t>
              </a:r>
              <a:endParaRPr lang="en-US" sz="1200" b="1" dirty="0">
                <a:solidFill>
                  <a:srgbClr val="009900"/>
                </a:solidFill>
              </a:endParaRPr>
            </a:p>
          </p:txBody>
        </p:sp>
        <p:cxnSp>
          <p:nvCxnSpPr>
            <p:cNvPr id="27" name="Straight Arrow Connector 26"/>
            <p:cNvCxnSpPr/>
            <p:nvPr/>
          </p:nvCxnSpPr>
          <p:spPr bwMode="auto">
            <a:xfrm flipH="1" flipV="1">
              <a:off x="5943600" y="3380507"/>
              <a:ext cx="838200" cy="105643"/>
            </a:xfrm>
            <a:prstGeom prst="straightConnector1">
              <a:avLst/>
            </a:prstGeom>
            <a:solidFill>
              <a:schemeClr val="accent1"/>
            </a:solidFill>
            <a:ln w="19050" cap="flat" cmpd="sng" algn="ctr">
              <a:solidFill>
                <a:srgbClr val="009900"/>
              </a:solidFill>
              <a:prstDash val="solid"/>
              <a:round/>
              <a:headEnd type="none" w="med" len="med"/>
              <a:tailEnd type="arrow"/>
            </a:ln>
            <a:effectLst/>
          </p:spPr>
        </p:cxnSp>
        <p:cxnSp>
          <p:nvCxnSpPr>
            <p:cNvPr id="28" name="Straight Arrow Connector 27"/>
            <p:cNvCxnSpPr/>
            <p:nvPr/>
          </p:nvCxnSpPr>
          <p:spPr bwMode="auto">
            <a:xfrm flipH="1" flipV="1">
              <a:off x="6096000" y="3562350"/>
              <a:ext cx="685800" cy="258043"/>
            </a:xfrm>
            <a:prstGeom prst="straightConnector1">
              <a:avLst/>
            </a:prstGeom>
            <a:solidFill>
              <a:schemeClr val="accent1"/>
            </a:solidFill>
            <a:ln w="19050" cap="flat" cmpd="sng" algn="ctr">
              <a:solidFill>
                <a:srgbClr val="009900"/>
              </a:solidFill>
              <a:prstDash val="solid"/>
              <a:round/>
              <a:headEnd type="none" w="med" len="med"/>
              <a:tailEnd type="arrow"/>
            </a:ln>
            <a:effectLst/>
          </p:spPr>
        </p:cxnSp>
        <p:cxnSp>
          <p:nvCxnSpPr>
            <p:cNvPr id="29" name="Straight Arrow Connector 28"/>
            <p:cNvCxnSpPr/>
            <p:nvPr/>
          </p:nvCxnSpPr>
          <p:spPr bwMode="auto">
            <a:xfrm flipH="1" flipV="1">
              <a:off x="5943600" y="4094884"/>
              <a:ext cx="838200" cy="105641"/>
            </a:xfrm>
            <a:prstGeom prst="straightConnector1">
              <a:avLst/>
            </a:prstGeom>
            <a:solidFill>
              <a:schemeClr val="accent1"/>
            </a:solidFill>
            <a:ln w="19050" cap="flat" cmpd="sng" algn="ctr">
              <a:solidFill>
                <a:srgbClr val="009900"/>
              </a:solidFill>
              <a:prstDash val="solid"/>
              <a:round/>
              <a:headEnd type="none" w="med" len="med"/>
              <a:tailEnd type="arrow"/>
            </a:ln>
            <a:effectLst/>
          </p:spPr>
        </p:cxnSp>
        <p:cxnSp>
          <p:nvCxnSpPr>
            <p:cNvPr id="30" name="Straight Arrow Connector 29"/>
            <p:cNvCxnSpPr/>
            <p:nvPr/>
          </p:nvCxnSpPr>
          <p:spPr bwMode="auto">
            <a:xfrm flipH="1">
              <a:off x="5943600" y="4552950"/>
              <a:ext cx="838200" cy="122957"/>
            </a:xfrm>
            <a:prstGeom prst="straightConnector1">
              <a:avLst/>
            </a:prstGeom>
            <a:solidFill>
              <a:schemeClr val="accent1"/>
            </a:solidFill>
            <a:ln w="19050" cap="flat" cmpd="sng" algn="ctr">
              <a:solidFill>
                <a:srgbClr val="009900"/>
              </a:solidFill>
              <a:prstDash val="solid"/>
              <a:round/>
              <a:headEnd type="none" w="med" len="med"/>
              <a:tailEnd type="arrow"/>
            </a:ln>
            <a:effectLst/>
          </p:spPr>
        </p:cxnSp>
      </p:gr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307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078"/>
                  </p:tgtEl>
                </p:cond>
              </p:nextCondLst>
            </p:seq>
            <p:seq concurrent="1" nextAc="seek">
              <p:cTn id="7" restart="whenNotActive" fill="hold" evtFilter="cancelBubble" nodeType="interactiveSeq">
                <p:stCondLst>
                  <p:cond evt="onClick" delay="0">
                    <p:tgtEl>
                      <p:spTgt spid="3080"/>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clickEffect">
                                  <p:stCondLst>
                                    <p:cond delay="0"/>
                                  </p:stCondLst>
                                  <p:childTnLst>
                                    <p:set>
                                      <p:cBhvr>
                                        <p:cTn id="11" dur="2000">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3080"/>
                  </p:tgtEl>
                </p:cond>
              </p:nextCondLst>
            </p:seq>
            <p:seq concurrent="1" nextAc="seek">
              <p:cTn id="12" restart="whenNotActive" fill="hold" evtFilter="cancelBubble" nodeType="interactiveSeq">
                <p:stCondLst>
                  <p:cond evt="onClick" delay="0">
                    <p:tgtEl>
                      <p:spTgt spid="3075"/>
                    </p:tgtEl>
                  </p:cond>
                </p:stCondLst>
                <p:endSync evt="end" delay="0">
                  <p:rtn val="all"/>
                </p:endSync>
                <p:childTnLst>
                  <p:par>
                    <p:cTn id="13" fill="hold">
                      <p:stCondLst>
                        <p:cond delay="0"/>
                      </p:stCondLst>
                      <p:childTnLst>
                        <p:par>
                          <p:cTn id="14" fill="hold">
                            <p:stCondLst>
                              <p:cond delay="0"/>
                            </p:stCondLst>
                            <p:childTnLst>
                              <p:par>
                                <p:cTn id="15" presetID="11" presetClass="entr" presetSubtype="0" fill="hold" nodeType="clickEffect">
                                  <p:stCondLst>
                                    <p:cond delay="0"/>
                                  </p:stCondLst>
                                  <p:childTnLst>
                                    <p:set>
                                      <p:cBhvr>
                                        <p:cTn id="16" dur="3000">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75"/>
                  </p:tgtEl>
                </p:cond>
              </p:nextCondLst>
            </p:seq>
          </p:childTnLst>
        </p:cTn>
      </p:par>
    </p:tnLst>
    <p:bldLst>
      <p:bldP spid="16"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125"/>
            <a:ext cx="7848600" cy="1371600"/>
          </a:xfrm>
        </p:spPr>
        <p:txBody>
          <a:bodyPr anchor="t"/>
          <a:lstStyle/>
          <a:p>
            <a:r>
              <a:rPr lang="en-US" sz="1200" dirty="0" smtClean="0">
                <a:solidFill>
                  <a:srgbClr val="B73B09"/>
                </a:solidFill>
                <a:effectLst>
                  <a:outerShdw blurRad="38100" dist="38100" dir="2700000" algn="tl">
                    <a:srgbClr val="000000">
                      <a:alpha val="43137"/>
                    </a:srgbClr>
                  </a:outerShdw>
                </a:effectLst>
                <a:latin typeface="Calibri" pitchFamily="34" charset="0"/>
              </a:rPr>
              <a:t>I am a BRACHIOPOD, one of the most common of West Virginia’s fossils. Although I look like a clam, I’m not. The difference between me and clams (or bivalves) is the symmetry of our two shells. </a:t>
            </a:r>
            <a:r>
              <a:rPr lang="en-US" sz="1200" dirty="0" smtClean="0">
                <a:solidFill>
                  <a:srgbClr val="B73B09"/>
                </a:solidFill>
                <a:effectLst>
                  <a:outerShdw blurRad="38100" dist="38100" dir="2700000" algn="tl">
                    <a:srgbClr val="000000">
                      <a:alpha val="43137"/>
                    </a:srgbClr>
                  </a:outerShdw>
                </a:effectLst>
                <a:latin typeface="Calibri" pitchFamily="34" charset="0"/>
              </a:rPr>
              <a:t>If </a:t>
            </a:r>
            <a:r>
              <a:rPr lang="en-US" sz="1200" dirty="0" smtClean="0">
                <a:solidFill>
                  <a:srgbClr val="B73B09"/>
                </a:solidFill>
                <a:effectLst>
                  <a:outerShdw blurRad="38100" dist="38100" dir="2700000" algn="tl">
                    <a:srgbClr val="000000">
                      <a:alpha val="43137"/>
                    </a:srgbClr>
                  </a:outerShdw>
                </a:effectLst>
                <a:latin typeface="Calibri" pitchFamily="34" charset="0"/>
              </a:rPr>
              <a:t>you split </a:t>
            </a:r>
            <a:r>
              <a:rPr lang="en-US" sz="1200" dirty="0" smtClean="0">
                <a:solidFill>
                  <a:srgbClr val="B73B09"/>
                </a:solidFill>
                <a:effectLst>
                  <a:outerShdw blurRad="38100" dist="38100" dir="2700000" algn="tl">
                    <a:srgbClr val="000000">
                      <a:alpha val="43137"/>
                    </a:srgbClr>
                  </a:outerShdw>
                </a:effectLst>
                <a:latin typeface="Calibri" pitchFamily="34" charset="0"/>
              </a:rPr>
              <a:t>my shells I half, the </a:t>
            </a:r>
            <a:r>
              <a:rPr lang="en-US" sz="1200" dirty="0" smtClean="0">
                <a:solidFill>
                  <a:srgbClr val="B73B09"/>
                </a:solidFill>
                <a:effectLst>
                  <a:outerShdw blurRad="38100" dist="38100" dir="2700000" algn="tl">
                    <a:srgbClr val="000000">
                      <a:alpha val="43137"/>
                    </a:srgbClr>
                  </a:outerShdw>
                </a:effectLst>
                <a:latin typeface="Calibri" pitchFamily="34" charset="0"/>
              </a:rPr>
              <a:t>right side of my shell </a:t>
            </a:r>
            <a:r>
              <a:rPr lang="en-US" sz="1200" dirty="0" smtClean="0">
                <a:solidFill>
                  <a:srgbClr val="B73B09"/>
                </a:solidFill>
                <a:effectLst>
                  <a:outerShdw blurRad="38100" dist="38100" dir="2700000" algn="tl">
                    <a:srgbClr val="000000">
                      <a:alpha val="43137"/>
                    </a:srgbClr>
                  </a:outerShdw>
                </a:effectLst>
                <a:latin typeface="Calibri" pitchFamily="34" charset="0"/>
              </a:rPr>
              <a:t>is a mirror </a:t>
            </a:r>
            <a:r>
              <a:rPr lang="en-US" sz="1200" dirty="0" smtClean="0">
                <a:solidFill>
                  <a:srgbClr val="B73B09"/>
                </a:solidFill>
                <a:effectLst>
                  <a:outerShdw blurRad="38100" dist="38100" dir="2700000" algn="tl">
                    <a:srgbClr val="000000">
                      <a:alpha val="43137"/>
                    </a:srgbClr>
                  </a:outerShdw>
                </a:effectLst>
                <a:latin typeface="Calibri" pitchFamily="34" charset="0"/>
              </a:rPr>
              <a:t>image of the left </a:t>
            </a:r>
            <a:r>
              <a:rPr lang="en-US" sz="1200" dirty="0" smtClean="0">
                <a:solidFill>
                  <a:srgbClr val="B73B09"/>
                </a:solidFill>
                <a:effectLst>
                  <a:outerShdw blurRad="38100" dist="38100" dir="2700000" algn="tl">
                    <a:srgbClr val="000000">
                      <a:alpha val="43137"/>
                    </a:srgbClr>
                  </a:outerShdw>
                </a:effectLst>
                <a:latin typeface="Calibri" pitchFamily="34" charset="0"/>
              </a:rPr>
              <a:t>side. </a:t>
            </a:r>
            <a:r>
              <a:rPr lang="en-US" sz="1200" dirty="0" smtClean="0">
                <a:solidFill>
                  <a:srgbClr val="B73B09"/>
                </a:solidFill>
                <a:effectLst>
                  <a:outerShdw blurRad="38100" dist="38100" dir="2700000" algn="tl">
                    <a:srgbClr val="000000">
                      <a:alpha val="43137"/>
                    </a:srgbClr>
                  </a:outerShdw>
                </a:effectLst>
                <a:latin typeface="Calibri" pitchFamily="34" charset="0"/>
              </a:rPr>
              <a:t>This is called bilateral symmetry and is distinctive to brachiopods</a:t>
            </a:r>
            <a:r>
              <a:rPr lang="en-US" sz="1200" dirty="0" smtClean="0">
                <a:solidFill>
                  <a:srgbClr val="B73B09"/>
                </a:solidFill>
                <a:effectLst>
                  <a:outerShdw blurRad="38100" dist="38100" dir="2700000" algn="tl">
                    <a:srgbClr val="000000">
                      <a:alpha val="43137"/>
                    </a:srgbClr>
                  </a:outerShdw>
                </a:effectLst>
                <a:latin typeface="Calibri" pitchFamily="34" charset="0"/>
              </a:rPr>
              <a:t>. Bivalves do not share this characteristic.  </a:t>
            </a:r>
            <a:r>
              <a:rPr lang="en-US" sz="1200" b="0" dirty="0" smtClean="0">
                <a:latin typeface="Calibri" pitchFamily="34" charset="0"/>
              </a:rPr>
              <a:t/>
            </a:r>
            <a:br>
              <a:rPr lang="en-US" sz="1200" b="0" dirty="0" smtClean="0">
                <a:latin typeface="Calibri" pitchFamily="34" charset="0"/>
              </a:rPr>
            </a:br>
            <a:r>
              <a:rPr lang="en-US" sz="1200" b="0" dirty="0" smtClean="0">
                <a:latin typeface="Calibri" pitchFamily="34" charset="0"/>
              </a:rPr>
              <a:t/>
            </a:r>
            <a:br>
              <a:rPr lang="en-US" sz="1200" b="0" dirty="0" smtClean="0">
                <a:latin typeface="Calibri" pitchFamily="34" charset="0"/>
              </a:rPr>
            </a:br>
            <a:r>
              <a:rPr lang="en-US" sz="1200" dirty="0" smtClean="0">
                <a:solidFill>
                  <a:srgbClr val="B73B09"/>
                </a:solidFill>
                <a:effectLst>
                  <a:outerShdw blurRad="38100" dist="38100" dir="2700000" algn="tl">
                    <a:srgbClr val="000000">
                      <a:alpha val="43137"/>
                    </a:srgbClr>
                  </a:outerShdw>
                </a:effectLst>
                <a:latin typeface="Calibri" pitchFamily="34" charset="0"/>
              </a:rPr>
              <a:t> Which of these fossils am I? (There may be more than one correct answer.)</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smtClean="0">
                <a:solidFill>
                  <a:srgbClr val="B73B09"/>
                </a:solidFill>
                <a:effectLst>
                  <a:outerShdw blurRad="38100" dist="38100" dir="2700000" algn="tl">
                    <a:srgbClr val="000000">
                      <a:alpha val="43137"/>
                    </a:srgbClr>
                  </a:outerShdw>
                </a:effectLst>
                <a:latin typeface="Calibri" pitchFamily="34" charset="0"/>
              </a:rPr>
              <a:t/>
            </a:r>
            <a:br>
              <a:rPr lang="en-US" sz="1200" dirty="0" smtClean="0">
                <a:solidFill>
                  <a:srgbClr val="B73B09"/>
                </a:solidFill>
                <a:effectLst>
                  <a:outerShdw blurRad="38100" dist="38100" dir="2700000" algn="tl">
                    <a:srgbClr val="000000">
                      <a:alpha val="43137"/>
                    </a:srgbClr>
                  </a:outerShdw>
                </a:effectLst>
                <a:latin typeface="Calibri" pitchFamily="34" charset="0"/>
              </a:rPr>
            </a:br>
            <a:r>
              <a:rPr lang="en-US" sz="1200" dirty="0">
                <a:solidFill>
                  <a:srgbClr val="B73B09"/>
                </a:solidFill>
                <a:effectLst>
                  <a:outerShdw blurRad="38100" dist="38100" dir="2700000" algn="tl">
                    <a:srgbClr val="000000">
                      <a:alpha val="43137"/>
                    </a:srgbClr>
                  </a:outerShdw>
                </a:effectLst>
                <a:latin typeface="Calibri" pitchFamily="34" charset="0"/>
              </a:rPr>
              <a:t/>
            </a:r>
            <a:br>
              <a:rPr lang="en-US" sz="1200" dirty="0">
                <a:solidFill>
                  <a:srgbClr val="B73B09"/>
                </a:solidFill>
                <a:effectLst>
                  <a:outerShdw blurRad="38100" dist="38100" dir="2700000" algn="tl">
                    <a:srgbClr val="000000">
                      <a:alpha val="43137"/>
                    </a:srgbClr>
                  </a:outerShdw>
                </a:effectLst>
                <a:latin typeface="Calibri" pitchFamily="34" charset="0"/>
              </a:rPr>
            </a:br>
            <a:endParaRPr lang="en-US" sz="1200" dirty="0">
              <a:solidFill>
                <a:srgbClr val="B73B09"/>
              </a:solidFill>
              <a:effectLst>
                <a:outerShdw blurRad="38100" dist="38100" dir="2700000" algn="tl">
                  <a:srgbClr val="000000">
                    <a:alpha val="43137"/>
                  </a:srgbClr>
                </a:outerShdw>
              </a:effectLst>
              <a:latin typeface="Calibri" pitchFamily="34" charset="0"/>
            </a:endParaRPr>
          </a:p>
        </p:txBody>
      </p:sp>
      <p:sp>
        <p:nvSpPr>
          <p:cNvPr id="15" name="Rectangle 14"/>
          <p:cNvSpPr/>
          <p:nvPr/>
        </p:nvSpPr>
        <p:spPr bwMode="auto">
          <a:xfrm>
            <a:off x="1676400" y="2876550"/>
            <a:ext cx="457200" cy="304800"/>
          </a:xfrm>
          <a:prstGeom prst="rect">
            <a:avLst/>
          </a:prstGeom>
          <a:solidFill>
            <a:srgbClr val="FFFFFF">
              <a:alpha val="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5029200" y="4019550"/>
            <a:ext cx="457200" cy="304800"/>
          </a:xfrm>
          <a:prstGeom prst="rect">
            <a:avLst/>
          </a:prstGeom>
          <a:solidFill>
            <a:srgbClr val="FFFFFF">
              <a:alpha val="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Action Button: Custom 20">
            <a:hlinkClick r:id="rId2"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22" name="Action Button: Custom 21">
            <a:hlinkClick r:id="rId3"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23" name="Action Button: Home 22">
            <a:hlinkClick r:id="" action="ppaction://hlinkshowjump?jump=firstslide" highlightClick="1"/>
          </p:cNvPr>
          <p:cNvSpPr/>
          <p:nvPr/>
        </p:nvSpPr>
        <p:spPr bwMode="auto">
          <a:xfrm>
            <a:off x="8763000" y="133350"/>
            <a:ext cx="228600" cy="228600"/>
          </a:xfrm>
          <a:prstGeom prst="actionButtonHome">
            <a:avLst/>
          </a:prstGeom>
          <a:solidFill>
            <a:srgbClr val="B73B0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1266" name="Picture 2" descr="\\STORAGE1\geoscience\Books\Second edition\Sedimentary Rocks Illustrations ED-16\Figure 16.JPG"/>
          <p:cNvPicPr>
            <a:picLocks noChangeAspect="1" noChangeArrowheads="1"/>
          </p:cNvPicPr>
          <p:nvPr/>
        </p:nvPicPr>
        <p:blipFill>
          <a:blip r:embed="rId4" cstate="print"/>
          <a:srcRect l="26535" r="26535"/>
          <a:stretch>
            <a:fillRect/>
          </a:stretch>
        </p:blipFill>
        <p:spPr bwMode="auto">
          <a:xfrm>
            <a:off x="2876550" y="1917440"/>
            <a:ext cx="2019144" cy="2940310"/>
          </a:xfrm>
          <a:prstGeom prst="rect">
            <a:avLst/>
          </a:prstGeom>
          <a:noFill/>
          <a:scene3d>
            <a:camera prst="orthographicFront"/>
            <a:lightRig rig="threePt" dir="t"/>
          </a:scene3d>
          <a:sp3d>
            <a:bevelT/>
          </a:sp3d>
        </p:spPr>
      </p:pic>
      <p:pic>
        <p:nvPicPr>
          <p:cNvPr id="24" name="Picture 23" descr="DSC00191.JPG"/>
          <p:cNvPicPr>
            <a:picLocks noChangeAspect="1"/>
          </p:cNvPicPr>
          <p:nvPr/>
        </p:nvPicPr>
        <p:blipFill>
          <a:blip r:embed="rId5" cstate="print"/>
          <a:srcRect l="5656" t="7543" r="1885" b="12571"/>
          <a:stretch>
            <a:fillRect/>
          </a:stretch>
        </p:blipFill>
        <p:spPr>
          <a:xfrm>
            <a:off x="76200" y="1885950"/>
            <a:ext cx="2704568" cy="1752600"/>
          </a:xfrm>
          <a:prstGeom prst="rect">
            <a:avLst/>
          </a:prstGeom>
          <a:scene3d>
            <a:camera prst="orthographicFront"/>
            <a:lightRig rig="threePt" dir="t"/>
          </a:scene3d>
          <a:sp3d>
            <a:bevelT/>
          </a:sp3d>
        </p:spPr>
      </p:pic>
      <p:pic>
        <p:nvPicPr>
          <p:cNvPr id="25" name="Picture 24" descr="DSC00215.JPG"/>
          <p:cNvPicPr>
            <a:picLocks noChangeAspect="1"/>
          </p:cNvPicPr>
          <p:nvPr/>
        </p:nvPicPr>
        <p:blipFill>
          <a:blip r:embed="rId6" cstate="print"/>
          <a:srcRect l="1739" r="45217"/>
          <a:stretch>
            <a:fillRect/>
          </a:stretch>
        </p:blipFill>
        <p:spPr>
          <a:xfrm>
            <a:off x="7315200" y="1905000"/>
            <a:ext cx="1711016" cy="2419350"/>
          </a:xfrm>
          <a:prstGeom prst="rect">
            <a:avLst/>
          </a:prstGeom>
          <a:scene3d>
            <a:camera prst="orthographicFront"/>
            <a:lightRig rig="threePt" dir="t"/>
          </a:scene3d>
          <a:sp3d>
            <a:bevelT/>
          </a:sp3d>
        </p:spPr>
      </p:pic>
      <p:sp>
        <p:nvSpPr>
          <p:cNvPr id="27" name="Oval Callout 26"/>
          <p:cNvSpPr/>
          <p:nvPr/>
        </p:nvSpPr>
        <p:spPr bwMode="auto">
          <a:xfrm>
            <a:off x="2838450" y="2831840"/>
            <a:ext cx="2057400" cy="1447800"/>
          </a:xfrm>
          <a:prstGeom prst="wedgeEllipseCallout">
            <a:avLst>
              <a:gd name="adj1" fmla="val -23008"/>
              <a:gd name="adj2" fmla="val 42682"/>
            </a:avLst>
          </a:prstGeom>
          <a:solidFill>
            <a:srgbClr val="FFFFFF">
              <a:alpha val="55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9900"/>
                </a:solidFill>
                <a:effectLst/>
                <a:latin typeface="Calibri" pitchFamily="34" charset="0"/>
              </a:rPr>
              <a:t>Correct!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9900"/>
                </a:solidFill>
                <a:effectLst/>
                <a:latin typeface="Calibri" pitchFamily="34" charset="0"/>
              </a:rPr>
              <a:t>These brachiopods had</a:t>
            </a:r>
            <a:r>
              <a:rPr kumimoji="0" lang="en-US" sz="1100" b="1" i="0" u="none" strike="noStrike" cap="none" normalizeH="0" dirty="0" smtClean="0">
                <a:ln>
                  <a:noFill/>
                </a:ln>
                <a:solidFill>
                  <a:srgbClr val="009900"/>
                </a:solidFill>
                <a:effectLst/>
                <a:latin typeface="Calibri" pitchFamily="34" charset="0"/>
              </a:rPr>
              <a:t> water splashed on them to make them easier to see. Notice how many lived in one area!</a:t>
            </a:r>
            <a:endParaRPr kumimoji="0" lang="en-US" sz="1100" b="1" i="0" u="none" strike="noStrike" cap="none" normalizeH="0" baseline="0" dirty="0" smtClean="0">
              <a:ln>
                <a:noFill/>
              </a:ln>
              <a:solidFill>
                <a:srgbClr val="009900"/>
              </a:solidFill>
              <a:effectLst/>
              <a:latin typeface="Calibri" pitchFamily="34" charset="0"/>
            </a:endParaRPr>
          </a:p>
        </p:txBody>
      </p:sp>
      <p:sp>
        <p:nvSpPr>
          <p:cNvPr id="20" name="Oval Callout 19"/>
          <p:cNvSpPr/>
          <p:nvPr/>
        </p:nvSpPr>
        <p:spPr bwMode="auto">
          <a:xfrm>
            <a:off x="257175" y="2800350"/>
            <a:ext cx="2286000" cy="838200"/>
          </a:xfrm>
          <a:prstGeom prst="wedgeEllipseCallout">
            <a:avLst>
              <a:gd name="adj1" fmla="val -23038"/>
              <a:gd name="adj2" fmla="val 44071"/>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9900"/>
                </a:solidFill>
                <a:effectLst/>
                <a:latin typeface="Calibri" pitchFamily="34" charset="0"/>
              </a:rPr>
              <a:t>Correct</a:t>
            </a:r>
            <a:r>
              <a:rPr kumimoji="0" lang="en-US" b="1" i="0" u="none" strike="noStrike" cap="none" normalizeH="0" dirty="0" smtClean="0">
                <a:ln>
                  <a:noFill/>
                </a:ln>
                <a:solidFill>
                  <a:srgbClr val="009900"/>
                </a:solidFill>
                <a:effectLst/>
                <a:latin typeface="Calibri"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smtClean="0">
                <a:ln>
                  <a:noFill/>
                </a:ln>
                <a:solidFill>
                  <a:srgbClr val="009900"/>
                </a:solidFill>
                <a:effectLst/>
                <a:latin typeface="Calibri" pitchFamily="34" charset="0"/>
              </a:rPr>
              <a:t>Note the side-to-side symmetry of each shell</a:t>
            </a:r>
            <a:endParaRPr kumimoji="0" lang="en-US" sz="1100" b="1" i="0" u="none" strike="noStrike" cap="none" normalizeH="0" baseline="0" dirty="0" smtClean="0">
              <a:ln>
                <a:noFill/>
              </a:ln>
              <a:solidFill>
                <a:srgbClr val="009900"/>
              </a:solidFill>
              <a:effectLst/>
              <a:latin typeface="Calibri" pitchFamily="34" charset="0"/>
            </a:endParaRPr>
          </a:p>
        </p:txBody>
      </p:sp>
      <p:pic>
        <p:nvPicPr>
          <p:cNvPr id="2050" name="Picture 2" descr="C:\AAAAAAA\1repine\pictures\bivalve 1.jpg"/>
          <p:cNvPicPr>
            <a:picLocks noChangeAspect="1" noChangeArrowheads="1"/>
          </p:cNvPicPr>
          <p:nvPr/>
        </p:nvPicPr>
        <p:blipFill>
          <a:blip r:embed="rId7" cstate="print"/>
          <a:srcRect/>
          <a:stretch>
            <a:fillRect/>
          </a:stretch>
        </p:blipFill>
        <p:spPr bwMode="auto">
          <a:xfrm>
            <a:off x="4991100" y="1927225"/>
            <a:ext cx="2208213" cy="1330325"/>
          </a:xfrm>
          <a:prstGeom prst="rect">
            <a:avLst/>
          </a:prstGeom>
          <a:noFill/>
        </p:spPr>
      </p:pic>
      <p:sp>
        <p:nvSpPr>
          <p:cNvPr id="17" name="Oval Callout 16"/>
          <p:cNvSpPr/>
          <p:nvPr/>
        </p:nvSpPr>
        <p:spPr bwMode="auto">
          <a:xfrm>
            <a:off x="4953000" y="2308225"/>
            <a:ext cx="2286000" cy="838200"/>
          </a:xfrm>
          <a:prstGeom prst="wedgeEllipseCallout">
            <a:avLst>
              <a:gd name="adj1" fmla="val -23038"/>
              <a:gd name="adj2" fmla="val 44071"/>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rPr>
              <a:t>Incorrect</a:t>
            </a:r>
            <a:r>
              <a:rPr kumimoji="0" lang="en-US" b="1" i="0" u="none" strike="noStrike" cap="none" normalizeH="0" dirty="0" smtClean="0">
                <a:ln>
                  <a:noFill/>
                </a:ln>
                <a:solidFill>
                  <a:srgbClr val="FF0000"/>
                </a:solidFill>
                <a:effectLst/>
                <a:latin typeface="Calibri"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smtClean="0">
                <a:ln>
                  <a:noFill/>
                </a:ln>
                <a:solidFill>
                  <a:srgbClr val="FF0000"/>
                </a:solidFill>
                <a:effectLst/>
                <a:latin typeface="Calibri" pitchFamily="34" charset="0"/>
              </a:rPr>
              <a:t>This is a bivalve. Note the lack of bilateral symmetry</a:t>
            </a:r>
            <a:r>
              <a:rPr kumimoji="0" lang="en-US" sz="1100" b="1" i="0" u="none" strike="noStrike" cap="none" normalizeH="0" dirty="0" smtClean="0">
                <a:ln>
                  <a:noFill/>
                </a:ln>
                <a:solidFill>
                  <a:srgbClr val="009900"/>
                </a:solidFill>
                <a:effectLst/>
                <a:latin typeface="Calibri" pitchFamily="34" charset="0"/>
              </a:rPr>
              <a:t>.  </a:t>
            </a:r>
            <a:endParaRPr kumimoji="0" lang="en-US" sz="1100" b="1" i="0" u="none" strike="noStrike" cap="none" normalizeH="0" baseline="0" dirty="0" smtClean="0">
              <a:ln>
                <a:noFill/>
              </a:ln>
              <a:solidFill>
                <a:srgbClr val="009900"/>
              </a:solidFill>
              <a:effectLst/>
              <a:latin typeface="Calibri" pitchFamily="34" charset="0"/>
            </a:endParaRPr>
          </a:p>
        </p:txBody>
      </p:sp>
      <p:sp>
        <p:nvSpPr>
          <p:cNvPr id="16" name="Oval Callout 15"/>
          <p:cNvSpPr/>
          <p:nvPr/>
        </p:nvSpPr>
        <p:spPr bwMode="auto">
          <a:xfrm>
            <a:off x="7267575" y="2647950"/>
            <a:ext cx="1752600" cy="1009650"/>
          </a:xfrm>
          <a:prstGeom prst="wedgeEllipseCallout">
            <a:avLst>
              <a:gd name="adj1" fmla="val -23529"/>
              <a:gd name="adj2" fmla="val 21849"/>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9900"/>
                </a:solidFill>
                <a:effectLst/>
                <a:latin typeface="Calibri" pitchFamily="34" charset="0"/>
              </a:rPr>
              <a:t>Correct!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9900"/>
                </a:solidFill>
                <a:effectLst/>
                <a:latin typeface="Calibri" pitchFamily="34" charset="0"/>
              </a:rPr>
              <a:t>This is called a “winged” or </a:t>
            </a:r>
            <a:r>
              <a:rPr kumimoji="0" lang="en-US" sz="1100" b="1" i="0" u="none" strike="noStrike" cap="none" normalizeH="0" baseline="0" dirty="0" err="1" smtClean="0">
                <a:ln>
                  <a:noFill/>
                </a:ln>
                <a:solidFill>
                  <a:srgbClr val="009900"/>
                </a:solidFill>
                <a:effectLst/>
                <a:latin typeface="Calibri" pitchFamily="34" charset="0"/>
              </a:rPr>
              <a:t>spirifer</a:t>
            </a:r>
            <a:r>
              <a:rPr kumimoji="0" lang="en-US" sz="1100" b="1" i="0" u="none" strike="noStrike" cap="none" normalizeH="0" baseline="0" dirty="0" smtClean="0">
                <a:ln>
                  <a:noFill/>
                </a:ln>
                <a:solidFill>
                  <a:srgbClr val="009900"/>
                </a:solidFill>
                <a:effectLst/>
                <a:latin typeface="Calibri" pitchFamily="34" charset="0"/>
              </a:rPr>
              <a:t> brachiopod.</a:t>
            </a: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11266"/>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clickEffect">
                                  <p:stCondLst>
                                    <p:cond delay="0"/>
                                  </p:stCondLst>
                                  <p:childTnLst>
                                    <p:set>
                                      <p:cBhvr>
                                        <p:cTn id="11" dur="3000">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1266"/>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11" presetClass="entr" presetSubtype="0" fill="hold" grpId="0" nodeType="clickEffect">
                                  <p:stCondLst>
                                    <p:cond delay="0"/>
                                  </p:stCondLst>
                                  <p:childTnLst>
                                    <p:set>
                                      <p:cBhvr>
                                        <p:cTn id="16" dur="2000">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7" restart="whenNotActive" fill="hold" evtFilter="cancelBubble" nodeType="interactiveSeq">
                <p:stCondLst>
                  <p:cond evt="onClick" delay="0">
                    <p:tgtEl>
                      <p:spTgt spid="2050"/>
                    </p:tgtEl>
                  </p:cond>
                </p:stCondLst>
                <p:endSync evt="end" delay="0">
                  <p:rtn val="all"/>
                </p:endSync>
                <p:childTnLst>
                  <p:par>
                    <p:cTn id="18" fill="hold">
                      <p:stCondLst>
                        <p:cond delay="0"/>
                      </p:stCondLst>
                      <p:childTnLst>
                        <p:par>
                          <p:cTn id="19" fill="hold">
                            <p:stCondLst>
                              <p:cond delay="0"/>
                            </p:stCondLst>
                            <p:childTnLst>
                              <p:par>
                                <p:cTn id="20" presetID="11" presetClass="entr" presetSubtype="0" fill="hold" grpId="0" nodeType="clickEffect">
                                  <p:stCondLst>
                                    <p:cond delay="0"/>
                                  </p:stCondLst>
                                  <p:childTnLst>
                                    <p:set>
                                      <p:cBhvr>
                                        <p:cTn id="21" dur="2000">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2050"/>
                  </p:tgtEl>
                </p:cond>
              </p:nextCondLst>
            </p:seq>
          </p:childTnLst>
        </p:cTn>
      </p:par>
    </p:tnLst>
    <p:bldLst>
      <p:bldP spid="27" grpId="0" animBg="1"/>
      <p:bldP spid="20" grpId="0" animBg="1"/>
      <p:bldP spid="17"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84" y="133350"/>
            <a:ext cx="9106516" cy="1200329"/>
          </a:xfrm>
          <a:prstGeom prst="rect">
            <a:avLst/>
          </a:prstGeom>
          <a:noFill/>
        </p:spPr>
        <p:txBody>
          <a:bodyPr wrap="square" rtlCol="0">
            <a:spAutoFit/>
          </a:bodyPr>
          <a:lstStyle/>
          <a:p>
            <a:pPr>
              <a:tabLst>
                <a:tab pos="1085850" algn="l"/>
              </a:tabLst>
            </a:pPr>
            <a:r>
              <a:rPr lang="en-US" sz="1200" b="1" dirty="0" smtClean="0">
                <a:solidFill>
                  <a:srgbClr val="B73B09"/>
                </a:solidFill>
                <a:effectLst>
                  <a:outerShdw blurRad="38100" dist="38100" dir="2700000" algn="tl">
                    <a:srgbClr val="000000">
                      <a:alpha val="43137"/>
                    </a:srgbClr>
                  </a:outerShdw>
                </a:effectLst>
                <a:latin typeface="Calibri" pitchFamily="34" charset="0"/>
              </a:rPr>
              <a:t>I am a RUGOSE CORAL. Actually, I’m more often called a HORN CORAL. Some say its because I look like a horn and other say I look like the popular decoration cornucopia. In any case, what you are collecting is the shell in which I lived. Horn corals are commonly thought of as solitary animal but they lived in groups and in some situations many coral lived in one shell. Look closely and you will see the internal radial walls and central support that make up my shell. </a:t>
            </a:r>
            <a:r>
              <a:rPr lang="en-US" sz="1200" b="1" dirty="0" smtClean="0">
                <a:effectLst>
                  <a:outerShdw blurRad="38100" dist="38100" dir="2700000" algn="tl">
                    <a:srgbClr val="000000">
                      <a:alpha val="43137"/>
                    </a:srgbClr>
                  </a:outerShdw>
                </a:effectLst>
                <a:latin typeface="Calibri" pitchFamily="34" charset="0"/>
              </a:rPr>
              <a:t> </a:t>
            </a:r>
            <a:br>
              <a:rPr lang="en-US" sz="1200" b="1" dirty="0" smtClean="0">
                <a:effectLst>
                  <a:outerShdw blurRad="38100" dist="38100" dir="2700000" algn="tl">
                    <a:srgbClr val="000000">
                      <a:alpha val="43137"/>
                    </a:srgbClr>
                  </a:outerShdw>
                </a:effectLst>
                <a:latin typeface="Calibri" pitchFamily="34" charset="0"/>
              </a:rPr>
            </a:br>
            <a:r>
              <a:rPr lang="en-US" sz="1200" b="1" dirty="0" smtClean="0">
                <a:effectLst>
                  <a:outerShdw blurRad="38100" dist="38100" dir="2700000" algn="tl">
                    <a:srgbClr val="000000">
                      <a:alpha val="43137"/>
                    </a:srgbClr>
                  </a:outerShdw>
                </a:effectLst>
                <a:latin typeface="Calibri" pitchFamily="34" charset="0"/>
              </a:rPr>
              <a:t/>
            </a:r>
            <a:br>
              <a:rPr lang="en-US" sz="1200" b="1" dirty="0" smtClean="0">
                <a:effectLst>
                  <a:outerShdw blurRad="38100" dist="38100" dir="2700000" algn="tl">
                    <a:srgbClr val="000000">
                      <a:alpha val="43137"/>
                    </a:srgbClr>
                  </a:outerShdw>
                </a:effectLst>
                <a:latin typeface="Calibri" pitchFamily="34" charset="0"/>
              </a:rPr>
            </a:br>
            <a:r>
              <a:rPr lang="en-US" sz="1200" b="1" dirty="0" smtClean="0">
                <a:solidFill>
                  <a:srgbClr val="B73B09"/>
                </a:solidFill>
                <a:effectLst>
                  <a:outerShdw blurRad="38100" dist="38100" dir="2700000" algn="tl">
                    <a:srgbClr val="000000">
                      <a:alpha val="43137"/>
                    </a:srgbClr>
                  </a:outerShdw>
                </a:effectLst>
                <a:latin typeface="Calibri" pitchFamily="34" charset="0"/>
              </a:rPr>
              <a:t> Which of these fossils am I? (There may be more than one correct answer.)</a:t>
            </a:r>
            <a:endParaRPr lang="en-US" sz="1200" b="1" dirty="0">
              <a:effectLst>
                <a:outerShdw blurRad="38100" dist="38100" dir="2700000" algn="tl">
                  <a:srgbClr val="000000">
                    <a:alpha val="43137"/>
                  </a:srgbClr>
                </a:outerShdw>
              </a:effectLst>
              <a:latin typeface="Calibri" pitchFamily="34" charset="0"/>
            </a:endParaRPr>
          </a:p>
        </p:txBody>
      </p:sp>
      <p:pic>
        <p:nvPicPr>
          <p:cNvPr id="6" name="Picture 5" descr="DSC00241.JPG"/>
          <p:cNvPicPr>
            <a:picLocks noChangeAspect="1"/>
          </p:cNvPicPr>
          <p:nvPr/>
        </p:nvPicPr>
        <p:blipFill>
          <a:blip r:embed="rId2" cstate="print"/>
          <a:srcRect l="22656" t="19792" r="9219" b="7292"/>
          <a:stretch>
            <a:fillRect/>
          </a:stretch>
        </p:blipFill>
        <p:spPr>
          <a:xfrm>
            <a:off x="221242" y="1504950"/>
            <a:ext cx="3131558" cy="2514600"/>
          </a:xfrm>
          <a:prstGeom prst="rect">
            <a:avLst/>
          </a:prstGeom>
          <a:scene3d>
            <a:camera prst="orthographicFront"/>
            <a:lightRig rig="threePt" dir="t"/>
          </a:scene3d>
          <a:sp3d>
            <a:bevelT/>
          </a:sp3d>
        </p:spPr>
      </p:pic>
      <p:pic>
        <p:nvPicPr>
          <p:cNvPr id="7" name="Picture 6" descr="DSC00194.JPG"/>
          <p:cNvPicPr>
            <a:picLocks noChangeAspect="1"/>
          </p:cNvPicPr>
          <p:nvPr/>
        </p:nvPicPr>
        <p:blipFill>
          <a:blip r:embed="rId3" cstate="print"/>
          <a:srcRect l="9687" t="6875" r="16094"/>
          <a:stretch>
            <a:fillRect/>
          </a:stretch>
        </p:blipFill>
        <p:spPr>
          <a:xfrm>
            <a:off x="3629025" y="1610089"/>
            <a:ext cx="2438400" cy="2295161"/>
          </a:xfrm>
          <a:prstGeom prst="rect">
            <a:avLst/>
          </a:prstGeom>
          <a:scene3d>
            <a:camera prst="orthographicFront"/>
            <a:lightRig rig="threePt" dir="t"/>
          </a:scene3d>
          <a:sp3d>
            <a:bevelT/>
          </a:sp3d>
        </p:spPr>
      </p:pic>
      <p:pic>
        <p:nvPicPr>
          <p:cNvPr id="9" name="Picture 8" descr="DSC00195.JPG"/>
          <p:cNvPicPr>
            <a:picLocks noChangeAspect="1"/>
          </p:cNvPicPr>
          <p:nvPr/>
        </p:nvPicPr>
        <p:blipFill>
          <a:blip r:embed="rId4" cstate="print"/>
          <a:srcRect l="8906" t="9583" r="19687" b="12500"/>
          <a:stretch>
            <a:fillRect/>
          </a:stretch>
        </p:blipFill>
        <p:spPr>
          <a:xfrm>
            <a:off x="6362700" y="1678292"/>
            <a:ext cx="2580871" cy="2112658"/>
          </a:xfrm>
          <a:prstGeom prst="rect">
            <a:avLst/>
          </a:prstGeom>
          <a:scene3d>
            <a:camera prst="orthographicFront"/>
            <a:lightRig rig="threePt" dir="t"/>
          </a:scene3d>
          <a:sp3d>
            <a:bevelT/>
          </a:sp3d>
        </p:spPr>
      </p:pic>
      <p:sp>
        <p:nvSpPr>
          <p:cNvPr id="10" name="Oval Callout 9"/>
          <p:cNvSpPr/>
          <p:nvPr/>
        </p:nvSpPr>
        <p:spPr bwMode="auto">
          <a:xfrm>
            <a:off x="457200" y="2343150"/>
            <a:ext cx="2590800" cy="990600"/>
          </a:xfrm>
          <a:prstGeom prst="wedgeEllipseCallout">
            <a:avLst>
              <a:gd name="adj1" fmla="val -21445"/>
              <a:gd name="adj2" fmla="val 44766"/>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rPr>
              <a:t>Sorry,</a:t>
            </a:r>
            <a:r>
              <a:rPr kumimoji="0" lang="en-US" b="1" i="0" u="none" strike="noStrike" cap="none" normalizeH="0" dirty="0" smtClean="0">
                <a:ln>
                  <a:noFill/>
                </a:ln>
                <a:solidFill>
                  <a:srgbClr val="C00000"/>
                </a:solidFill>
                <a:effectLst/>
                <a:latin typeface="Calibri"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dirty="0" smtClean="0">
                <a:ln>
                  <a:noFill/>
                </a:ln>
                <a:solidFill>
                  <a:srgbClr val="C00000"/>
                </a:solidFill>
                <a:effectLst/>
                <a:latin typeface="Calibri" pitchFamily="34" charset="0"/>
              </a:rPr>
              <a:t>try again!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smtClean="0">
                <a:ln>
                  <a:noFill/>
                </a:ln>
                <a:solidFill>
                  <a:srgbClr val="C00000"/>
                </a:solidFill>
                <a:effectLst/>
                <a:latin typeface="Calibri" pitchFamily="34" charset="0"/>
              </a:rPr>
              <a:t>This is a large accumulation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smtClean="0">
                <a:ln>
                  <a:noFill/>
                </a:ln>
                <a:solidFill>
                  <a:srgbClr val="C00000"/>
                </a:solidFill>
                <a:effectLst/>
                <a:latin typeface="Calibri" pitchFamily="34" charset="0"/>
              </a:rPr>
              <a:t>of brachiopods!</a:t>
            </a:r>
            <a:endParaRPr kumimoji="0" lang="en-US" sz="1100" b="1" i="0" u="none" strike="noStrike" cap="none" normalizeH="0" baseline="0" dirty="0" smtClean="0">
              <a:ln>
                <a:noFill/>
              </a:ln>
              <a:solidFill>
                <a:srgbClr val="C00000"/>
              </a:solidFill>
              <a:effectLst/>
              <a:latin typeface="Calibri" pitchFamily="34" charset="0"/>
            </a:endParaRPr>
          </a:p>
        </p:txBody>
      </p:sp>
      <p:sp>
        <p:nvSpPr>
          <p:cNvPr id="11" name="Oval Callout 10"/>
          <p:cNvSpPr/>
          <p:nvPr/>
        </p:nvSpPr>
        <p:spPr bwMode="auto">
          <a:xfrm>
            <a:off x="6400800" y="2287892"/>
            <a:ext cx="2438399" cy="914400"/>
          </a:xfrm>
          <a:prstGeom prst="wedgeEllipseCallout">
            <a:avLst>
              <a:gd name="adj1" fmla="val -21445"/>
              <a:gd name="adj2" fmla="val 42682"/>
            </a:avLst>
          </a:prstGeom>
          <a:solidFill>
            <a:srgbClr val="FFFFFF">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Arial" charset="0"/>
              </a:rPr>
              <a:t>Sorry!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C00000"/>
                </a:solidFill>
                <a:effectLst/>
                <a:latin typeface="Calibri" pitchFamily="34" charset="0"/>
              </a:rPr>
              <a:t>Look at my shape and go back a few</a:t>
            </a:r>
            <a:r>
              <a:rPr kumimoji="0" lang="en-US" sz="1100" b="1" i="0" u="none" strike="noStrike" cap="none" normalizeH="0" dirty="0" smtClean="0">
                <a:ln>
                  <a:noFill/>
                </a:ln>
                <a:solidFill>
                  <a:srgbClr val="C00000"/>
                </a:solidFill>
                <a:effectLst/>
                <a:latin typeface="Calibri" pitchFamily="34" charset="0"/>
              </a:rPr>
              <a:t> </a:t>
            </a:r>
            <a:r>
              <a:rPr kumimoji="0" lang="en-US" sz="1100" b="1" i="0" u="none" strike="noStrike" cap="none" normalizeH="0" baseline="0" dirty="0" smtClean="0">
                <a:ln>
                  <a:noFill/>
                </a:ln>
                <a:solidFill>
                  <a:srgbClr val="C00000"/>
                </a:solidFill>
                <a:effectLst/>
                <a:latin typeface="Calibri" pitchFamily="34" charset="0"/>
              </a:rPr>
              <a:t>pages.</a:t>
            </a:r>
            <a:r>
              <a:rPr kumimoji="0" lang="en-US" sz="1100" b="1" i="0" u="none" strike="noStrike" cap="none" normalizeH="0" baseline="0" dirty="0" smtClean="0">
                <a:ln>
                  <a:noFill/>
                </a:ln>
                <a:solidFill>
                  <a:srgbClr val="C00000"/>
                </a:solidFill>
                <a:effectLst/>
                <a:latin typeface="Arial"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C00000"/>
                </a:solidFill>
                <a:effectLst/>
                <a:latin typeface="Arial" charset="0"/>
              </a:rPr>
              <a:t>What am I?</a:t>
            </a:r>
            <a:r>
              <a:rPr kumimoji="0" lang="en-US" b="1" i="0" u="none" strike="noStrike" cap="none" normalizeH="0" baseline="0" dirty="0" smtClean="0">
                <a:ln>
                  <a:noFill/>
                </a:ln>
                <a:solidFill>
                  <a:srgbClr val="009900"/>
                </a:solidFill>
                <a:effectLst/>
                <a:latin typeface="Arial" charset="0"/>
              </a:rPr>
              <a:t> </a:t>
            </a:r>
          </a:p>
        </p:txBody>
      </p:sp>
      <p:sp>
        <p:nvSpPr>
          <p:cNvPr id="12" name="Oval Callout 11"/>
          <p:cNvSpPr/>
          <p:nvPr/>
        </p:nvSpPr>
        <p:spPr bwMode="auto">
          <a:xfrm>
            <a:off x="3933825" y="2448289"/>
            <a:ext cx="1828800" cy="533400"/>
          </a:xfrm>
          <a:prstGeom prst="wedgeEllipseCallout">
            <a:avLst>
              <a:gd name="adj1" fmla="val -25091"/>
              <a:gd name="adj2" fmla="val 38516"/>
            </a:avLst>
          </a:prstGeom>
          <a:solidFill>
            <a:srgbClr val="FFFFFF">
              <a:alpha val="50000"/>
            </a:srgb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9900"/>
                </a:solidFill>
                <a:effectLst/>
                <a:latin typeface="Calibri" pitchFamily="34" charset="0"/>
              </a:rPr>
              <a:t>Correct</a:t>
            </a:r>
            <a:r>
              <a:rPr kumimoji="0" lang="en-US" sz="2000" b="1" i="0" u="none" strike="noStrike" cap="none" normalizeH="0" dirty="0" smtClean="0">
                <a:ln>
                  <a:noFill/>
                </a:ln>
                <a:solidFill>
                  <a:srgbClr val="009900"/>
                </a:solidFill>
                <a:effectLst/>
                <a:latin typeface="Calibri" pitchFamily="34" charset="0"/>
              </a:rPr>
              <a:t>!</a:t>
            </a:r>
            <a:endParaRPr kumimoji="0" lang="en-US" sz="2000" b="1" i="0" u="none" strike="noStrike" cap="none" normalizeH="0" baseline="0" dirty="0" smtClean="0">
              <a:ln>
                <a:noFill/>
              </a:ln>
              <a:solidFill>
                <a:srgbClr val="009900"/>
              </a:solidFill>
              <a:effectLst/>
              <a:latin typeface="Calibri" pitchFamily="34" charset="0"/>
            </a:endParaRPr>
          </a:p>
        </p:txBody>
      </p:sp>
      <p:sp>
        <p:nvSpPr>
          <p:cNvPr id="13" name="Action Button: Custom 12">
            <a:hlinkClick r:id="rId5"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14" name="Action Button: Custom 13">
            <a:hlinkClick r:id="rId6"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clickEffect">
                                  <p:stCondLst>
                                    <p:cond delay="0"/>
                                  </p:stCondLst>
                                  <p:childTnLst>
                                    <p:set>
                                      <p:cBhvr>
                                        <p:cTn id="11" dur="2000">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1" presetClass="entr" presetSubtype="0" fill="hold" grpId="0" nodeType="clickEffect">
                                  <p:stCondLst>
                                    <p:cond delay="0"/>
                                  </p:stCondLst>
                                  <p:childTnLst>
                                    <p:set>
                                      <p:cBhvr>
                                        <p:cTn id="16" dur="2000">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lobite.jpg"/>
          <p:cNvPicPr>
            <a:picLocks noChangeAspect="1"/>
          </p:cNvPicPr>
          <p:nvPr/>
        </p:nvPicPr>
        <p:blipFill>
          <a:blip r:embed="rId2" cstate="print"/>
          <a:srcRect l="45000" t="27273" r="7200" b="10909"/>
          <a:stretch>
            <a:fillRect/>
          </a:stretch>
        </p:blipFill>
        <p:spPr>
          <a:xfrm>
            <a:off x="76200" y="590550"/>
            <a:ext cx="1384103" cy="1181394"/>
          </a:xfrm>
          <a:prstGeom prst="rect">
            <a:avLst/>
          </a:prstGeom>
          <a:scene3d>
            <a:camera prst="orthographicFront"/>
            <a:lightRig rig="threePt" dir="t"/>
          </a:scene3d>
          <a:sp3d>
            <a:bevelT/>
          </a:sp3d>
        </p:spPr>
      </p:pic>
      <p:pic>
        <p:nvPicPr>
          <p:cNvPr id="8" name="Picture 7" descr="DSC00228.JPG"/>
          <p:cNvPicPr>
            <a:picLocks noChangeAspect="1"/>
          </p:cNvPicPr>
          <p:nvPr/>
        </p:nvPicPr>
        <p:blipFill>
          <a:blip r:embed="rId3" cstate="print"/>
          <a:srcRect l="1875" r="7344" b="6250"/>
          <a:stretch>
            <a:fillRect/>
          </a:stretch>
        </p:blipFill>
        <p:spPr>
          <a:xfrm>
            <a:off x="6607749" y="0"/>
            <a:ext cx="2536251" cy="1964544"/>
          </a:xfrm>
          <a:prstGeom prst="rect">
            <a:avLst/>
          </a:prstGeom>
          <a:scene3d>
            <a:camera prst="orthographicFront"/>
            <a:lightRig rig="threePt" dir="t"/>
          </a:scene3d>
          <a:sp3d>
            <a:bevelT/>
          </a:sp3d>
        </p:spPr>
      </p:pic>
      <p:pic>
        <p:nvPicPr>
          <p:cNvPr id="9" name="Picture 8" descr="DSC00258.JPG"/>
          <p:cNvPicPr>
            <a:picLocks noChangeAspect="1"/>
          </p:cNvPicPr>
          <p:nvPr/>
        </p:nvPicPr>
        <p:blipFill>
          <a:blip r:embed="rId4" cstate="print"/>
          <a:srcRect l="18125" t="12292" r="17031" b="12083"/>
          <a:stretch>
            <a:fillRect/>
          </a:stretch>
        </p:blipFill>
        <p:spPr>
          <a:xfrm>
            <a:off x="492864" y="3355689"/>
            <a:ext cx="1761866" cy="1541531"/>
          </a:xfrm>
          <a:prstGeom prst="rect">
            <a:avLst/>
          </a:prstGeom>
          <a:scene3d>
            <a:camera prst="orthographicFront"/>
            <a:lightRig rig="threePt" dir="t"/>
          </a:scene3d>
          <a:sp3d>
            <a:bevelT/>
          </a:sp3d>
        </p:spPr>
      </p:pic>
      <p:sp>
        <p:nvSpPr>
          <p:cNvPr id="11" name="TextBox 10"/>
          <p:cNvSpPr txBox="1"/>
          <p:nvPr/>
        </p:nvSpPr>
        <p:spPr>
          <a:xfrm>
            <a:off x="2590800" y="133350"/>
            <a:ext cx="2006062" cy="369332"/>
          </a:xfrm>
          <a:prstGeom prst="rect">
            <a:avLst/>
          </a:prstGeom>
          <a:noFill/>
        </p:spPr>
        <p:txBody>
          <a:bodyPr wrap="none" rtlCol="0">
            <a:spAutoFit/>
          </a:bodyPr>
          <a:lstStyle/>
          <a:p>
            <a:r>
              <a:rPr lang="en-US" b="1" dirty="0" smtClean="0">
                <a:solidFill>
                  <a:srgbClr val="B73B09"/>
                </a:solidFill>
                <a:effectLst>
                  <a:outerShdw blurRad="38100" dist="38100" dir="2700000" algn="tl">
                    <a:srgbClr val="000000">
                      <a:alpha val="43137"/>
                    </a:srgbClr>
                  </a:outerShdw>
                </a:effectLst>
                <a:latin typeface="Calibri" pitchFamily="34" charset="0"/>
              </a:rPr>
              <a:t>Identify the fossils!</a:t>
            </a:r>
            <a:endParaRPr lang="en-US" b="1" dirty="0">
              <a:solidFill>
                <a:srgbClr val="B73B09"/>
              </a:solidFill>
              <a:effectLst>
                <a:outerShdw blurRad="38100" dist="38100" dir="2700000" algn="tl">
                  <a:srgbClr val="000000">
                    <a:alpha val="43137"/>
                  </a:srgbClr>
                </a:outerShdw>
              </a:effectLst>
              <a:latin typeface="Calibri" pitchFamily="34" charset="0"/>
            </a:endParaRPr>
          </a:p>
        </p:txBody>
      </p:sp>
      <p:pic>
        <p:nvPicPr>
          <p:cNvPr id="20" name="Picture 19" descr="DSC00262.JPG"/>
          <p:cNvPicPr>
            <a:picLocks noChangeAspect="1"/>
          </p:cNvPicPr>
          <p:nvPr/>
        </p:nvPicPr>
        <p:blipFill>
          <a:blip r:embed="rId5" cstate="print"/>
          <a:srcRect l="14531" t="23542" r="21094" b="16667"/>
          <a:stretch>
            <a:fillRect/>
          </a:stretch>
        </p:blipFill>
        <p:spPr>
          <a:xfrm>
            <a:off x="381000" y="1809750"/>
            <a:ext cx="2157723" cy="1503545"/>
          </a:xfrm>
          <a:prstGeom prst="rect">
            <a:avLst/>
          </a:prstGeom>
          <a:scene3d>
            <a:camera prst="orthographicFront"/>
            <a:lightRig rig="threePt" dir="t"/>
          </a:scene3d>
          <a:sp3d>
            <a:bevelT/>
          </a:sp3d>
        </p:spPr>
      </p:pic>
      <p:pic>
        <p:nvPicPr>
          <p:cNvPr id="23" name="Picture 22" descr="DSC00194.JPG"/>
          <p:cNvPicPr>
            <a:picLocks noChangeAspect="1"/>
          </p:cNvPicPr>
          <p:nvPr/>
        </p:nvPicPr>
        <p:blipFill>
          <a:blip r:embed="rId6" cstate="print"/>
          <a:stretch>
            <a:fillRect/>
          </a:stretch>
        </p:blipFill>
        <p:spPr>
          <a:xfrm>
            <a:off x="6299200" y="2419350"/>
            <a:ext cx="2616200" cy="1962150"/>
          </a:xfrm>
          <a:prstGeom prst="rect">
            <a:avLst/>
          </a:prstGeom>
          <a:scene3d>
            <a:camera prst="orthographicFront"/>
            <a:lightRig rig="threePt" dir="t"/>
          </a:scene3d>
          <a:sp3d>
            <a:bevelT/>
          </a:sp3d>
        </p:spPr>
      </p:pic>
      <p:sp>
        <p:nvSpPr>
          <p:cNvPr id="21" name="Action Button: Custom 20">
            <a:hlinkClick r:id="rId7" action="ppaction://hlinksldjump" highlightClick="1"/>
          </p:cNvPr>
          <p:cNvSpPr/>
          <p:nvPr/>
        </p:nvSpPr>
        <p:spPr bwMode="auto">
          <a:xfrm>
            <a:off x="8229600" y="4781550"/>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Next</a:t>
            </a:r>
          </a:p>
        </p:txBody>
      </p:sp>
      <p:sp>
        <p:nvSpPr>
          <p:cNvPr id="22" name="Action Button: Custom 21">
            <a:hlinkClick r:id="rId8" action="ppaction://hlinksldjump" highlightClick="1"/>
          </p:cNvPr>
          <p:cNvSpPr/>
          <p:nvPr/>
        </p:nvSpPr>
        <p:spPr bwMode="auto">
          <a:xfrm>
            <a:off x="8229600" y="4543425"/>
            <a:ext cx="838200" cy="228600"/>
          </a:xfrm>
          <a:prstGeom prst="actionButtonBlank">
            <a:avLst/>
          </a:prstGeom>
          <a:solidFill>
            <a:srgbClr val="B73B0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charset="0"/>
              </a:rPr>
              <a:t>Previous</a:t>
            </a:r>
          </a:p>
        </p:txBody>
      </p:sp>
      <p:sp>
        <p:nvSpPr>
          <p:cNvPr id="26" name="Bevel 25"/>
          <p:cNvSpPr/>
          <p:nvPr/>
        </p:nvSpPr>
        <p:spPr bwMode="auto">
          <a:xfrm>
            <a:off x="1524000" y="1352550"/>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Brachiopod</a:t>
            </a:r>
          </a:p>
        </p:txBody>
      </p:sp>
      <p:sp>
        <p:nvSpPr>
          <p:cNvPr id="27" name="Bevel 26"/>
          <p:cNvSpPr/>
          <p:nvPr/>
        </p:nvSpPr>
        <p:spPr bwMode="auto">
          <a:xfrm>
            <a:off x="1524000" y="819150"/>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Trilobite</a:t>
            </a:r>
          </a:p>
        </p:txBody>
      </p:sp>
      <p:sp>
        <p:nvSpPr>
          <p:cNvPr id="28" name="Bevel 27"/>
          <p:cNvSpPr/>
          <p:nvPr/>
        </p:nvSpPr>
        <p:spPr bwMode="auto">
          <a:xfrm>
            <a:off x="2590800" y="2724150"/>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Brachiopod</a:t>
            </a:r>
          </a:p>
        </p:txBody>
      </p:sp>
      <p:sp>
        <p:nvSpPr>
          <p:cNvPr id="29" name="Bevel 28"/>
          <p:cNvSpPr/>
          <p:nvPr/>
        </p:nvSpPr>
        <p:spPr bwMode="auto">
          <a:xfrm>
            <a:off x="2590800" y="2266950"/>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Trilobite</a:t>
            </a:r>
          </a:p>
        </p:txBody>
      </p:sp>
      <p:sp>
        <p:nvSpPr>
          <p:cNvPr id="30" name="Bevel 29"/>
          <p:cNvSpPr/>
          <p:nvPr/>
        </p:nvSpPr>
        <p:spPr bwMode="auto">
          <a:xfrm>
            <a:off x="2286000" y="4505325"/>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rPr>
              <a:t>Crinoid</a:t>
            </a:r>
            <a:endPar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p:txBody>
      </p:sp>
      <p:sp>
        <p:nvSpPr>
          <p:cNvPr id="31" name="Bevel 30"/>
          <p:cNvSpPr/>
          <p:nvPr/>
        </p:nvSpPr>
        <p:spPr bwMode="auto">
          <a:xfrm>
            <a:off x="2286000" y="3971925"/>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Horn Coral</a:t>
            </a:r>
          </a:p>
        </p:txBody>
      </p:sp>
      <p:sp>
        <p:nvSpPr>
          <p:cNvPr id="32" name="Bevel 31"/>
          <p:cNvSpPr/>
          <p:nvPr/>
        </p:nvSpPr>
        <p:spPr bwMode="auto">
          <a:xfrm>
            <a:off x="5181600" y="1428750"/>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Brachiopod</a:t>
            </a:r>
          </a:p>
        </p:txBody>
      </p:sp>
      <p:sp>
        <p:nvSpPr>
          <p:cNvPr id="33" name="Bevel 32"/>
          <p:cNvSpPr/>
          <p:nvPr/>
        </p:nvSpPr>
        <p:spPr bwMode="auto">
          <a:xfrm>
            <a:off x="5181600" y="666750"/>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Gastropod</a:t>
            </a:r>
          </a:p>
        </p:txBody>
      </p:sp>
      <p:sp>
        <p:nvSpPr>
          <p:cNvPr id="34" name="Bevel 33"/>
          <p:cNvSpPr/>
          <p:nvPr/>
        </p:nvSpPr>
        <p:spPr bwMode="auto">
          <a:xfrm>
            <a:off x="4870450" y="3524250"/>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Horn Coral</a:t>
            </a:r>
          </a:p>
        </p:txBody>
      </p:sp>
      <p:sp>
        <p:nvSpPr>
          <p:cNvPr id="35" name="Bevel 34"/>
          <p:cNvSpPr/>
          <p:nvPr/>
        </p:nvSpPr>
        <p:spPr bwMode="auto">
          <a:xfrm>
            <a:off x="4870450" y="3133725"/>
            <a:ext cx="1371600" cy="228600"/>
          </a:xfrm>
          <a:prstGeom prst="bevel">
            <a:avLst/>
          </a:prstGeom>
          <a:solidFill>
            <a:srgbClr val="B73B09"/>
          </a:solidFill>
          <a:ln w="9525" cap="flat" cmpd="sng" algn="ctr">
            <a:solidFill>
              <a:srgbClr val="B73B0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Gastropod</a:t>
            </a:r>
          </a:p>
        </p:txBody>
      </p:sp>
      <p:sp>
        <p:nvSpPr>
          <p:cNvPr id="36" name="Oval Callout 35"/>
          <p:cNvSpPr/>
          <p:nvPr/>
        </p:nvSpPr>
        <p:spPr bwMode="auto">
          <a:xfrm>
            <a:off x="2971800" y="742950"/>
            <a:ext cx="1219200" cy="304800"/>
          </a:xfrm>
          <a:prstGeom prst="wedgeEllipseCallout">
            <a:avLst>
              <a:gd name="adj1" fmla="val -2174"/>
              <a:gd name="adj2" fmla="val 44765"/>
            </a:avLst>
          </a:prstGeom>
          <a:solidFill>
            <a:srgbClr val="FFFFFF"/>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9900"/>
                </a:solidFill>
                <a:effectLst/>
                <a:latin typeface="Calibri" pitchFamily="34" charset="0"/>
              </a:rPr>
              <a:t>Correct!</a:t>
            </a:r>
          </a:p>
        </p:txBody>
      </p:sp>
      <p:sp>
        <p:nvSpPr>
          <p:cNvPr id="39" name="Oval Callout 38"/>
          <p:cNvSpPr/>
          <p:nvPr/>
        </p:nvSpPr>
        <p:spPr bwMode="auto">
          <a:xfrm>
            <a:off x="2971800" y="1276350"/>
            <a:ext cx="1219200" cy="457200"/>
          </a:xfrm>
          <a:prstGeom prst="wedgeEllipseCallout">
            <a:avLst>
              <a:gd name="adj1" fmla="val -3007"/>
              <a:gd name="adj2" fmla="val 47265"/>
            </a:avLst>
          </a:prstGeom>
          <a:solidFill>
            <a:srgbClr val="FFFFFF"/>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rPr>
              <a:t>Sorry, try</a:t>
            </a:r>
            <a:r>
              <a:rPr kumimoji="0" lang="en-US" sz="1400" b="1" i="0" u="none" strike="noStrike" cap="none" normalizeH="0" dirty="0" smtClean="0">
                <a:ln>
                  <a:noFill/>
                </a:ln>
                <a:solidFill>
                  <a:srgbClr val="FF0000"/>
                </a:solidFill>
                <a:effectLst/>
                <a:latin typeface="Calibri" pitchFamily="34" charset="0"/>
              </a:rPr>
              <a:t> again</a:t>
            </a:r>
            <a:endParaRPr kumimoji="0" lang="en-US" sz="1400" b="1" i="0" u="none" strike="noStrike" cap="none" normalizeH="0" baseline="0" dirty="0" smtClean="0">
              <a:ln>
                <a:noFill/>
              </a:ln>
              <a:solidFill>
                <a:srgbClr val="FF0000"/>
              </a:solidFill>
              <a:effectLst/>
              <a:latin typeface="Calibri" pitchFamily="34" charset="0"/>
            </a:endParaRPr>
          </a:p>
        </p:txBody>
      </p:sp>
      <p:sp>
        <p:nvSpPr>
          <p:cNvPr id="40" name="Oval Callout 39"/>
          <p:cNvSpPr/>
          <p:nvPr/>
        </p:nvSpPr>
        <p:spPr bwMode="auto">
          <a:xfrm>
            <a:off x="3886200" y="1390650"/>
            <a:ext cx="1219200" cy="304800"/>
          </a:xfrm>
          <a:prstGeom prst="wedgeEllipseCallout">
            <a:avLst>
              <a:gd name="adj1" fmla="val -2174"/>
              <a:gd name="adj2" fmla="val 44765"/>
            </a:avLst>
          </a:prstGeom>
          <a:solidFill>
            <a:srgbClr val="FFFFFF"/>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9900"/>
                </a:solidFill>
                <a:effectLst/>
                <a:latin typeface="Calibri" pitchFamily="34" charset="0"/>
              </a:rPr>
              <a:t>Correct!</a:t>
            </a:r>
          </a:p>
        </p:txBody>
      </p:sp>
      <p:sp>
        <p:nvSpPr>
          <p:cNvPr id="41" name="Oval Callout 40"/>
          <p:cNvSpPr/>
          <p:nvPr/>
        </p:nvSpPr>
        <p:spPr bwMode="auto">
          <a:xfrm>
            <a:off x="3905250" y="561975"/>
            <a:ext cx="1219200" cy="457200"/>
          </a:xfrm>
          <a:prstGeom prst="wedgeEllipseCallout">
            <a:avLst>
              <a:gd name="adj1" fmla="val -3007"/>
              <a:gd name="adj2" fmla="val 47265"/>
            </a:avLst>
          </a:prstGeom>
          <a:solidFill>
            <a:srgbClr val="FFFFFF"/>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rPr>
              <a:t>Sorry, try</a:t>
            </a:r>
            <a:r>
              <a:rPr kumimoji="0" lang="en-US" sz="1400" b="1" i="0" u="none" strike="noStrike" cap="none" normalizeH="0" dirty="0" smtClean="0">
                <a:ln>
                  <a:noFill/>
                </a:ln>
                <a:solidFill>
                  <a:srgbClr val="FF0000"/>
                </a:solidFill>
                <a:effectLst/>
                <a:latin typeface="Calibri" pitchFamily="34" charset="0"/>
              </a:rPr>
              <a:t> again</a:t>
            </a:r>
            <a:endParaRPr kumimoji="0" lang="en-US" sz="1400" b="1" i="0" u="none" strike="noStrike" cap="none" normalizeH="0" baseline="0" dirty="0" smtClean="0">
              <a:ln>
                <a:noFill/>
              </a:ln>
              <a:solidFill>
                <a:srgbClr val="FF0000"/>
              </a:solidFill>
              <a:effectLst/>
              <a:latin typeface="Calibri" pitchFamily="34" charset="0"/>
            </a:endParaRPr>
          </a:p>
        </p:txBody>
      </p:sp>
      <p:sp>
        <p:nvSpPr>
          <p:cNvPr id="42" name="Oval Callout 41"/>
          <p:cNvSpPr/>
          <p:nvPr/>
        </p:nvSpPr>
        <p:spPr bwMode="auto">
          <a:xfrm>
            <a:off x="3990975" y="2686050"/>
            <a:ext cx="1219200" cy="304800"/>
          </a:xfrm>
          <a:prstGeom prst="wedgeEllipseCallout">
            <a:avLst>
              <a:gd name="adj1" fmla="val -2174"/>
              <a:gd name="adj2" fmla="val 44765"/>
            </a:avLst>
          </a:prstGeom>
          <a:solidFill>
            <a:srgbClr val="FFFFFF"/>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9900"/>
                </a:solidFill>
                <a:effectLst/>
                <a:latin typeface="Calibri" pitchFamily="34" charset="0"/>
              </a:rPr>
              <a:t>Correct!</a:t>
            </a:r>
          </a:p>
        </p:txBody>
      </p:sp>
      <p:sp>
        <p:nvSpPr>
          <p:cNvPr id="43" name="Oval Callout 42"/>
          <p:cNvSpPr/>
          <p:nvPr/>
        </p:nvSpPr>
        <p:spPr bwMode="auto">
          <a:xfrm>
            <a:off x="3990975" y="2152650"/>
            <a:ext cx="1219200" cy="457200"/>
          </a:xfrm>
          <a:prstGeom prst="wedgeEllipseCallout">
            <a:avLst>
              <a:gd name="adj1" fmla="val -3007"/>
              <a:gd name="adj2" fmla="val 47265"/>
            </a:avLst>
          </a:prstGeom>
          <a:solidFill>
            <a:srgbClr val="FFFFFF"/>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rPr>
              <a:t>Sorry, try</a:t>
            </a:r>
            <a:r>
              <a:rPr kumimoji="0" lang="en-US" sz="1400" b="1" i="0" u="none" strike="noStrike" cap="none" normalizeH="0" dirty="0" smtClean="0">
                <a:ln>
                  <a:noFill/>
                </a:ln>
                <a:solidFill>
                  <a:srgbClr val="FF0000"/>
                </a:solidFill>
                <a:effectLst/>
                <a:latin typeface="Calibri" pitchFamily="34" charset="0"/>
              </a:rPr>
              <a:t> again</a:t>
            </a:r>
            <a:endParaRPr kumimoji="0" lang="en-US" sz="1400" b="1" i="0" u="none" strike="noStrike" cap="none" normalizeH="0" baseline="0" dirty="0" smtClean="0">
              <a:ln>
                <a:noFill/>
              </a:ln>
              <a:solidFill>
                <a:srgbClr val="FF0000"/>
              </a:solidFill>
              <a:effectLst/>
              <a:latin typeface="Calibri" pitchFamily="34" charset="0"/>
            </a:endParaRPr>
          </a:p>
        </p:txBody>
      </p:sp>
      <p:sp>
        <p:nvSpPr>
          <p:cNvPr id="44" name="Oval Callout 43"/>
          <p:cNvSpPr/>
          <p:nvPr/>
        </p:nvSpPr>
        <p:spPr bwMode="auto">
          <a:xfrm>
            <a:off x="3603625" y="3486150"/>
            <a:ext cx="1219200" cy="304800"/>
          </a:xfrm>
          <a:prstGeom prst="wedgeEllipseCallout">
            <a:avLst>
              <a:gd name="adj1" fmla="val -2174"/>
              <a:gd name="adj2" fmla="val 44765"/>
            </a:avLst>
          </a:prstGeom>
          <a:solidFill>
            <a:srgbClr val="FFFFFF"/>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9900"/>
                </a:solidFill>
                <a:effectLst/>
                <a:latin typeface="Calibri" pitchFamily="34" charset="0"/>
              </a:rPr>
              <a:t>Correct!</a:t>
            </a:r>
          </a:p>
        </p:txBody>
      </p:sp>
      <p:sp>
        <p:nvSpPr>
          <p:cNvPr id="45" name="Oval Callout 44"/>
          <p:cNvSpPr/>
          <p:nvPr/>
        </p:nvSpPr>
        <p:spPr bwMode="auto">
          <a:xfrm>
            <a:off x="3603625" y="3028950"/>
            <a:ext cx="1219200" cy="457200"/>
          </a:xfrm>
          <a:prstGeom prst="wedgeEllipseCallout">
            <a:avLst>
              <a:gd name="adj1" fmla="val -3007"/>
              <a:gd name="adj2" fmla="val 47265"/>
            </a:avLst>
          </a:prstGeom>
          <a:solidFill>
            <a:srgbClr val="FFFFFF"/>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rPr>
              <a:t>Sorry, try</a:t>
            </a:r>
            <a:r>
              <a:rPr kumimoji="0" lang="en-US" sz="1400" b="1" i="0" u="none" strike="noStrike" cap="none" normalizeH="0" dirty="0" smtClean="0">
                <a:ln>
                  <a:noFill/>
                </a:ln>
                <a:solidFill>
                  <a:srgbClr val="FF0000"/>
                </a:solidFill>
                <a:effectLst/>
                <a:latin typeface="Calibri" pitchFamily="34" charset="0"/>
              </a:rPr>
              <a:t> again</a:t>
            </a:r>
            <a:endParaRPr kumimoji="0" lang="en-US" sz="1400" b="1" i="0" u="none" strike="noStrike" cap="none" normalizeH="0" baseline="0" dirty="0" smtClean="0">
              <a:ln>
                <a:noFill/>
              </a:ln>
              <a:solidFill>
                <a:srgbClr val="FF0000"/>
              </a:solidFill>
              <a:effectLst/>
              <a:latin typeface="Calibri" pitchFamily="34" charset="0"/>
            </a:endParaRPr>
          </a:p>
        </p:txBody>
      </p:sp>
      <p:sp>
        <p:nvSpPr>
          <p:cNvPr id="46" name="Oval Callout 45"/>
          <p:cNvSpPr/>
          <p:nvPr/>
        </p:nvSpPr>
        <p:spPr bwMode="auto">
          <a:xfrm>
            <a:off x="3676650" y="4476750"/>
            <a:ext cx="1219200" cy="304800"/>
          </a:xfrm>
          <a:prstGeom prst="wedgeEllipseCallout">
            <a:avLst>
              <a:gd name="adj1" fmla="val -2174"/>
              <a:gd name="adj2" fmla="val 44765"/>
            </a:avLst>
          </a:prstGeom>
          <a:solidFill>
            <a:srgbClr val="FFFFFF"/>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9900"/>
                </a:solidFill>
                <a:effectLst/>
                <a:latin typeface="Calibri" pitchFamily="34" charset="0"/>
              </a:rPr>
              <a:t>Correct!</a:t>
            </a:r>
          </a:p>
        </p:txBody>
      </p:sp>
      <p:sp>
        <p:nvSpPr>
          <p:cNvPr id="47" name="Oval Callout 46"/>
          <p:cNvSpPr/>
          <p:nvPr/>
        </p:nvSpPr>
        <p:spPr bwMode="auto">
          <a:xfrm>
            <a:off x="3676650" y="3867150"/>
            <a:ext cx="1219200" cy="457200"/>
          </a:xfrm>
          <a:prstGeom prst="wedgeEllipseCallout">
            <a:avLst>
              <a:gd name="adj1" fmla="val -3007"/>
              <a:gd name="adj2" fmla="val 47265"/>
            </a:avLst>
          </a:prstGeom>
          <a:solidFill>
            <a:srgbClr val="FFFFFF"/>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rPr>
              <a:t>Sorry, try</a:t>
            </a:r>
            <a:r>
              <a:rPr kumimoji="0" lang="en-US" sz="1400" b="1" i="0" u="none" strike="noStrike" cap="none" normalizeH="0" dirty="0" smtClean="0">
                <a:ln>
                  <a:noFill/>
                </a:ln>
                <a:solidFill>
                  <a:srgbClr val="FF0000"/>
                </a:solidFill>
                <a:effectLst/>
                <a:latin typeface="Calibri" pitchFamily="34" charset="0"/>
              </a:rPr>
              <a:t> again</a:t>
            </a:r>
            <a:endParaRPr kumimoji="0" lang="en-US" sz="1400" b="1" i="0" u="none" strike="noStrike" cap="none" normalizeH="0" baseline="0" dirty="0" smtClean="0">
              <a:ln>
                <a:noFill/>
              </a:ln>
              <a:solidFill>
                <a:srgbClr val="FF0000"/>
              </a:solidFill>
              <a:effectLst/>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clickEffect">
                                  <p:stCondLst>
                                    <p:cond delay="0"/>
                                  </p:stCondLst>
                                  <p:childTnLst>
                                    <p:set>
                                      <p:cBhvr>
                                        <p:cTn id="11" dur="2000">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 restart="whenNotActive" fill="hold" evtFilter="cancelBubble" nodeType="interactiveSeq">
                <p:stCondLst>
                  <p:cond evt="onClick" delay="0">
                    <p:tgtEl>
                      <p:spTgt spid="33"/>
                    </p:tgtEl>
                  </p:cond>
                </p:stCondLst>
                <p:endSync evt="end" delay="0">
                  <p:rtn val="all"/>
                </p:endSync>
                <p:childTnLst>
                  <p:par>
                    <p:cTn id="13" fill="hold">
                      <p:stCondLst>
                        <p:cond delay="0"/>
                      </p:stCondLst>
                      <p:childTnLst>
                        <p:par>
                          <p:cTn id="14" fill="hold">
                            <p:stCondLst>
                              <p:cond delay="0"/>
                            </p:stCondLst>
                            <p:childTnLst>
                              <p:par>
                                <p:cTn id="15" presetID="11" presetClass="entr" presetSubtype="0" fill="hold" grpId="0" nodeType="clickEffect">
                                  <p:stCondLst>
                                    <p:cond delay="0"/>
                                  </p:stCondLst>
                                  <p:childTnLst>
                                    <p:set>
                                      <p:cBhvr>
                                        <p:cTn id="16" dur="2000">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11" presetClass="entr" presetSubtype="0" fill="hold" grpId="0" nodeType="clickEffect">
                                  <p:stCondLst>
                                    <p:cond delay="0"/>
                                  </p:stCondLst>
                                  <p:childTnLst>
                                    <p:set>
                                      <p:cBhvr>
                                        <p:cTn id="21" dur="2000">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1" presetClass="entr" presetSubtype="0" fill="hold" grpId="0" nodeType="clickEffect">
                                  <p:stCondLst>
                                    <p:cond delay="0"/>
                                  </p:stCondLst>
                                  <p:childTnLst>
                                    <p:set>
                                      <p:cBhvr>
                                        <p:cTn id="26" dur="2000">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3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clickEffect">
                                  <p:stCondLst>
                                    <p:cond delay="0"/>
                                  </p:stCondLst>
                                  <p:childTnLst>
                                    <p:set>
                                      <p:cBhvr>
                                        <p:cTn id="31" dur="2000">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1" presetClass="entr" presetSubtype="0" fill="hold" grpId="0" nodeType="clickEffect">
                                  <p:stCondLst>
                                    <p:cond delay="0"/>
                                  </p:stCondLst>
                                  <p:childTnLst>
                                    <p:set>
                                      <p:cBhvr>
                                        <p:cTn id="36" dur="2000">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1" presetClass="entr" presetSubtype="0" fill="hold" grpId="0" nodeType="clickEffect">
                                  <p:stCondLst>
                                    <p:cond delay="0"/>
                                  </p:stCondLst>
                                  <p:childTnLst>
                                    <p:set>
                                      <p:cBhvr>
                                        <p:cTn id="41" dur="2000">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42" restart="whenNotActive" fill="hold" evtFilter="cancelBubble" nodeType="interactiveSeq">
                <p:stCondLst>
                  <p:cond evt="onClick" delay="0">
                    <p:tgtEl>
                      <p:spTgt spid="30"/>
                    </p:tgtEl>
                  </p:cond>
                </p:stCondLst>
                <p:endSync evt="end" delay="0">
                  <p:rtn val="all"/>
                </p:endSync>
                <p:childTnLst>
                  <p:par>
                    <p:cTn id="43" fill="hold">
                      <p:stCondLst>
                        <p:cond delay="0"/>
                      </p:stCondLst>
                      <p:childTnLst>
                        <p:par>
                          <p:cTn id="44" fill="hold">
                            <p:stCondLst>
                              <p:cond delay="0"/>
                            </p:stCondLst>
                            <p:childTnLst>
                              <p:par>
                                <p:cTn id="45" presetID="11" presetClass="entr" presetSubtype="0" fill="hold" grpId="0" nodeType="clickEffect">
                                  <p:stCondLst>
                                    <p:cond delay="0"/>
                                  </p:stCondLst>
                                  <p:childTnLst>
                                    <p:set>
                                      <p:cBhvr>
                                        <p:cTn id="46" dur="2000">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1" presetClass="entr" presetSubtype="0" fill="hold" grpId="0" nodeType="clickEffect">
                                  <p:stCondLst>
                                    <p:cond delay="0"/>
                                  </p:stCondLst>
                                  <p:childTnLst>
                                    <p:set>
                                      <p:cBhvr>
                                        <p:cTn id="51" dur="2000">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childTnLst>
        </p:cTn>
      </p:par>
    </p:tnLst>
    <p:bldLst>
      <p:bldP spid="36"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theme/theme1.xml><?xml version="1.0" encoding="utf-8"?>
<a:theme xmlns:a="http://schemas.openxmlformats.org/drawingml/2006/main" name="Melancholy abstract design template">
  <a:themeElements>
    <a:clrScheme name="Office Them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Melancholy abstract design template</Template>
  <TotalTime>25246</TotalTime>
  <Words>2580</Words>
  <Application>Microsoft Office PowerPoint</Application>
  <PresentationFormat>On-screen Show (16:9)</PresentationFormat>
  <Paragraphs>234</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Melancholy abstract design template</vt:lpstr>
      <vt:lpstr>West Virginia Fossils</vt:lpstr>
      <vt:lpstr>Slide 2</vt:lpstr>
      <vt:lpstr>I am a GASTROPOD. I have a single shell that is closed at the apex. Usually, I have the  spiraled shape of a snail. My fossils are found in rocks that formed on the land, in fresh water lakes and ponds, and in the salt water of the ocean. While I am a neat fossil and fun to collect, the fact that I may have lived in so many different places makes it difficult for geologists to use me to determine ancient environments.   Which of these fossils am I? (There may be more than one correct answer.)</vt:lpstr>
      <vt:lpstr>I am a CRINOID. I’m sometimes called a sea lily because the calyx, the top part where the animal lived, sometimes looks like curled up flower petals. Fossilized calyx are rare discoveries. However, West Virginia’s rocks contain lots of pieces of the column, or stem, that held the calyx to the ocean floor. Column pieces look like tiny donuts or life savers. If you look really close you may see a five-pointed star pattern in the middle of some stem pieces.  Since I primarily lived in shallow salt water my presence in the rock indicates an ocean environment was present when I was alive.   Which of these fossils am I? (There may be more than one correct answer.)   </vt:lpstr>
      <vt:lpstr>I am a BLASTOID. Sometimes I am mistaken for a crinoid calyx because I am also attached to the sea floor by a stem. However, I am a very different animal. The clue to identifying me it to look for the pentagonal (five-part) symmetry.  I am another indicator that the rock I am found in originated in a salt water environment.  Which of these fossils am I? (There may be more than one correct answer.)</vt:lpstr>
      <vt:lpstr>I am a TRILOBITE. My most distinguishing characteristic is my three-part (tri) body structure: a head, a thorax, and a tail. I can be found more frequently in the sedimentary rocks located in the Eastern Panhandle and along the Virginia-West Virginia border. I can be hard to identify if I am rolled up. If you look real close, you will find two small eyes on my head. I lived in salt water so my presence indicates that the rock formed in an ocean environment.   Which of these fossils am I? (There may be more than one correct answer.)</vt:lpstr>
      <vt:lpstr>I am a BRACHIOPOD, one of the most common of West Virginia’s fossils. Although I look like a clam, I’m not. The difference between me and clams (or bivalves) is the symmetry of our two shells. If you split my shells I half, the right side of my shell is a mirror image of the left side. This is called bilateral symmetry and is distinctive to brachiopods. Bivalves do not share this characteristic.     Which of these fossils am I? (There may be more than one correct answer.)   </vt:lpstr>
      <vt:lpstr>Slide 8</vt:lpstr>
      <vt:lpstr>Slide 9</vt:lpstr>
      <vt:lpstr>Application Time!  Click inside red boxes to check your response.  </vt:lpstr>
      <vt:lpstr>Trace Fossils</vt:lpstr>
      <vt:lpstr>Slide 12</vt:lpstr>
      <vt:lpstr>Slide 13</vt:lpstr>
      <vt:lpstr>Slide 14</vt:lpstr>
      <vt:lpstr>Slide 15</vt:lpstr>
      <vt:lpstr>Plant Fossils</vt:lpstr>
      <vt:lpstr>  I am quite commonly found in West Virginia is those areas where there is coal. Am I a plant or an animal fossil?   </vt:lpstr>
      <vt:lpstr>Which description best applies to this plant fossil?  (Hint: more than one may be correct) Click the box to check yourself.</vt:lpstr>
      <vt:lpstr>This plant fossil is called Neuropteris. Using your previous observations, which one of the three descriptions below would be most useful to identify Neuropteris</vt:lpstr>
      <vt:lpstr>Look closely at the plant fossil below and choose which description fits best  (more than one may apply)</vt:lpstr>
      <vt:lpstr>This plant fossil is called an Alethopteris. It is very common but differs from Nueropteris. Which description would allow to identify Alethopteris?</vt:lpstr>
      <vt:lpstr>Observe the plant fossil below. Which description(s) work best?  (Hint: more than one may apply)</vt:lpstr>
      <vt:lpstr>This is the plant fossil Annularia. Which description would help you identify this fossil if you found one? </vt:lpstr>
      <vt:lpstr>Using what you have learned so far, identify this plant fossil. Click on the PHOTO for the answer.</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schleger</dc:creator>
  <cp:lastModifiedBy>repine</cp:lastModifiedBy>
  <cp:revision>893</cp:revision>
  <dcterms:created xsi:type="dcterms:W3CDTF">2014-01-14T15:33:15Z</dcterms:created>
  <dcterms:modified xsi:type="dcterms:W3CDTF">2014-07-25T20:07:29Z</dcterms:modified>
</cp:coreProperties>
</file>